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7" r:id="rId2"/>
    <p:sldId id="327" r:id="rId3"/>
    <p:sldId id="292" r:id="rId4"/>
    <p:sldId id="294" r:id="rId5"/>
    <p:sldId id="328" r:id="rId6"/>
    <p:sldId id="273" r:id="rId7"/>
    <p:sldId id="329" r:id="rId8"/>
    <p:sldId id="321" r:id="rId9"/>
    <p:sldId id="322" r:id="rId10"/>
    <p:sldId id="291" r:id="rId11"/>
    <p:sldId id="323" r:id="rId12"/>
    <p:sldId id="324" r:id="rId13"/>
    <p:sldId id="285" r:id="rId14"/>
    <p:sldId id="325" r:id="rId15"/>
    <p:sldId id="326" r:id="rId16"/>
    <p:sldId id="286" r:id="rId17"/>
    <p:sldId id="281" r:id="rId18"/>
    <p:sldId id="282" r:id="rId19"/>
    <p:sldId id="288" r:id="rId20"/>
    <p:sldId id="284" r:id="rId21"/>
    <p:sldId id="283" r:id="rId22"/>
    <p:sldId id="289" r:id="rId23"/>
    <p:sldId id="290" r:id="rId24"/>
    <p:sldId id="271" r:id="rId25"/>
    <p:sldId id="274" r:id="rId26"/>
    <p:sldId id="275" r:id="rId27"/>
    <p:sldId id="276" r:id="rId28"/>
    <p:sldId id="277" r:id="rId29"/>
    <p:sldId id="296" r:id="rId30"/>
    <p:sldId id="298" r:id="rId31"/>
    <p:sldId id="267" r:id="rId32"/>
    <p:sldId id="29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92" d="100"/>
          <a:sy n="92" d="100"/>
        </p:scale>
        <p:origin x="6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a:xfrm>
            <a:off x="3962399" y="5870575"/>
            <a:ext cx="4893958" cy="377825"/>
          </a:xfrm>
        </p:spPr>
        <p:txBody>
          <a:bodyPr/>
          <a:lstStyle/>
          <a:p>
            <a:endParaRPr lang="en-CN"/>
          </a:p>
        </p:txBody>
      </p:sp>
      <p:sp>
        <p:nvSpPr>
          <p:cNvPr id="6" name="Slide Number Placeholder 5"/>
          <p:cNvSpPr>
            <a:spLocks noGrp="1"/>
          </p:cNvSpPr>
          <p:nvPr>
            <p:ph type="sldNum" sz="quarter" idx="12"/>
          </p:nvPr>
        </p:nvSpPr>
        <p:spPr>
          <a:xfrm>
            <a:off x="10608958" y="5870575"/>
            <a:ext cx="551167" cy="377825"/>
          </a:xfrm>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1001117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C09AD8-B1D9-A945-9CED-8D6C6644B39B}" type="datetimeFigureOut">
              <a:rPr lang="en-CN" smtClean="0"/>
              <a:t>05/07/2021</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118085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2470467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547252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2685182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18039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655871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8AE427B-D6F7-CA4C-BF2B-E4F6B8951B16}" type="slidenum">
              <a:rPr lang="en-CN" smtClean="0"/>
              <a:t>‹#›</a:t>
            </a:fld>
            <a:endParaRPr lang="en-C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829874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327463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2339544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09AD8-B1D9-A945-9CED-8D6C6644B39B}" type="datetimeFigureOut">
              <a:rPr lang="en-CN" smtClean="0"/>
              <a:t>05/07/2021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82786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C09AD8-B1D9-A945-9CED-8D6C6644B39B}" type="datetimeFigureOut">
              <a:rPr lang="en-CN" smtClean="0"/>
              <a:t>05/07/2021</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2910813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C09AD8-B1D9-A945-9CED-8D6C6644B39B}" type="datetimeFigureOut">
              <a:rPr lang="en-CN" smtClean="0"/>
              <a:t>05/07/2021</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118809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09AD8-B1D9-A945-9CED-8D6C6644B39B}" type="datetimeFigureOut">
              <a:rPr lang="en-CN" smtClean="0"/>
              <a:t>05/07/2021</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4229785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AC09AD8-B1D9-A945-9CED-8D6C6644B39B}" type="datetimeFigureOut">
              <a:rPr lang="en-CN" smtClean="0"/>
              <a:t>05/07/2021</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3067530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C09AD8-B1D9-A945-9CED-8D6C6644B39B}" type="datetimeFigureOut">
              <a:rPr lang="en-CN" smtClean="0"/>
              <a:t>05/07/2021</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342300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C09AD8-B1D9-A945-9CED-8D6C6644B39B}" type="datetimeFigureOut">
              <a:rPr lang="en-CN" smtClean="0"/>
              <a:t>05/07/2021</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8AE427B-D6F7-CA4C-BF2B-E4F6B8951B16}" type="slidenum">
              <a:rPr lang="en-CN" smtClean="0"/>
              <a:t>‹#›</a:t>
            </a:fld>
            <a:endParaRPr lang="en-CN"/>
          </a:p>
        </p:txBody>
      </p:sp>
    </p:spTree>
    <p:extLst>
      <p:ext uri="{BB962C8B-B14F-4D97-AF65-F5344CB8AC3E}">
        <p14:creationId xmlns:p14="http://schemas.microsoft.com/office/powerpoint/2010/main" val="27932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C09AD8-B1D9-A945-9CED-8D6C6644B39B}" type="datetimeFigureOut">
              <a:rPr lang="en-CN" smtClean="0"/>
              <a:t>05/07/2021</a:t>
            </a:fld>
            <a:endParaRPr lang="en-C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8AE427B-D6F7-CA4C-BF2B-E4F6B8951B16}" type="slidenum">
              <a:rPr lang="en-CN" smtClean="0"/>
              <a:t>‹#›</a:t>
            </a:fld>
            <a:endParaRPr lang="en-CN"/>
          </a:p>
        </p:txBody>
      </p:sp>
    </p:spTree>
    <p:extLst>
      <p:ext uri="{BB962C8B-B14F-4D97-AF65-F5344CB8AC3E}">
        <p14:creationId xmlns:p14="http://schemas.microsoft.com/office/powerpoint/2010/main" val="2055026624"/>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2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png"/><Relationship Id="rId7" Type="http://schemas.openxmlformats.org/officeDocument/2006/relationships/image" Target="../media/image13.tif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图像" descr="图像"/>
          <p:cNvPicPr>
            <a:picLocks noChangeAspect="1"/>
          </p:cNvPicPr>
          <p:nvPr/>
        </p:nvPicPr>
        <p:blipFill rotWithShape="1">
          <a:blip r:embed="rId3"/>
          <a:srcRect l="2831" t="17808"/>
          <a:stretch/>
        </p:blipFill>
        <p:spPr>
          <a:xfrm>
            <a:off x="20" y="10"/>
            <a:ext cx="12191980" cy="6857990"/>
          </a:xfrm>
          <a:prstGeom prst="rect">
            <a:avLst/>
          </a:prstGeom>
        </p:spPr>
      </p:pic>
      <p:pic>
        <p:nvPicPr>
          <p:cNvPr id="9" name="Picture 8">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3"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6" name="Straight Connector 15">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5881288" y="2032000"/>
            <a:ext cx="5542403" cy="2819398"/>
          </a:xfrm>
        </p:spPr>
        <p:txBody>
          <a:bodyPr>
            <a:normAutofit/>
          </a:bodyPr>
          <a:lstStyle/>
          <a:p>
            <a:pPr>
              <a:lnSpc>
                <a:spcPct val="90000"/>
              </a:lnSpc>
            </a:pPr>
            <a:r>
              <a:rPr lang="en-US" sz="3700" dirty="0" err="1">
                <a:latin typeface="KaiTi" panose="02010609060101010101" pitchFamily="49" charset="-122"/>
                <a:ea typeface="KaiTi" panose="02010609060101010101" pitchFamily="49" charset="-122"/>
              </a:rPr>
              <a:t>人工智能核心能力培养</a:t>
            </a:r>
            <a:r>
              <a:rPr lang="zh-CN" altLang="en-US" sz="3700" dirty="0"/>
              <a:t> </a:t>
            </a:r>
            <a:br>
              <a:rPr lang="en-US" altLang="zh-CN" sz="3700" dirty="0"/>
            </a:br>
            <a:r>
              <a:rPr lang="en-US" altLang="zh-CN" sz="3700" dirty="0">
                <a:latin typeface="Times New Roman" panose="02020503050405090304" pitchFamily="18" charset="0"/>
                <a:ea typeface="Microsoft YaHei Light" panose="020B0502040204020203" pitchFamily="34" charset="-122"/>
                <a:cs typeface="Times New Roman" panose="02020503050405090304" pitchFamily="18" charset="0"/>
              </a:rPr>
              <a:t>—</a:t>
            </a:r>
            <a:r>
              <a:rPr lang="zh-CN" altLang="en-US" sz="3700" dirty="0">
                <a:latin typeface="Times New Roman" panose="02020503050405090304" pitchFamily="18" charset="0"/>
                <a:ea typeface="Microsoft YaHei Light" panose="020B0502040204020203" pitchFamily="34" charset="-122"/>
                <a:cs typeface="Times New Roman" panose="02020503050405090304" pitchFamily="18" charset="0"/>
              </a:rPr>
              <a:t> </a:t>
            </a:r>
            <a:r>
              <a:rPr lang="en-US" altLang="zh-CN" sz="3700" dirty="0">
                <a:latin typeface="Times New Roman" panose="02020503050405090304" pitchFamily="18" charset="0"/>
                <a:ea typeface="Microsoft YaHei Light" panose="020B0502040204020203" pitchFamily="34" charset="-122"/>
                <a:cs typeface="Times New Roman" panose="02020503050405090304" pitchFamily="18" charset="0"/>
              </a:rPr>
              <a:t>Lecture</a:t>
            </a:r>
            <a:r>
              <a:rPr lang="zh-CN" altLang="en-US" sz="3700" dirty="0">
                <a:latin typeface="Times New Roman" panose="02020503050405090304" pitchFamily="18" charset="0"/>
                <a:ea typeface="Microsoft YaHei Light" panose="020B0502040204020203" pitchFamily="34" charset="-122"/>
                <a:cs typeface="Times New Roman" panose="02020503050405090304" pitchFamily="18" charset="0"/>
              </a:rPr>
              <a:t> </a:t>
            </a:r>
            <a:r>
              <a:rPr lang="en-US" altLang="zh-CN" sz="3700" dirty="0">
                <a:latin typeface="Times New Roman" panose="02020503050405090304" pitchFamily="18" charset="0"/>
                <a:ea typeface="Microsoft YaHei Light" panose="020B0502040204020203" pitchFamily="34" charset="-122"/>
                <a:cs typeface="Times New Roman" panose="02020503050405090304" pitchFamily="18" charset="0"/>
              </a:rPr>
              <a:t>04</a:t>
            </a:r>
            <a:br>
              <a:rPr lang="en-US" altLang="zh-CN" sz="3700" dirty="0">
                <a:latin typeface="Microsoft YaHei Light" panose="020B0502040204020203" pitchFamily="34" charset="-122"/>
                <a:ea typeface="Microsoft YaHei Light" panose="020B0502040204020203" pitchFamily="34" charset="-122"/>
              </a:rPr>
            </a:br>
            <a:br>
              <a:rPr lang="en-US" sz="3700" dirty="0">
                <a:latin typeface="Microsoft YaHei Light" panose="020B0502040204020203" pitchFamily="34" charset="-122"/>
                <a:ea typeface="Microsoft YaHei Light" panose="020B0502040204020203" pitchFamily="34" charset="-122"/>
              </a:rPr>
            </a:br>
            <a:endParaRPr lang="en-US" sz="37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Subtitle 2"/>
          <p:cNvSpPr>
            <a:spLocks noGrp="1"/>
          </p:cNvSpPr>
          <p:nvPr>
            <p:ph type="subTitle" idx="1"/>
          </p:nvPr>
        </p:nvSpPr>
        <p:spPr>
          <a:xfrm>
            <a:off x="6646333" y="4851399"/>
            <a:ext cx="4513792" cy="914401"/>
          </a:xfrm>
        </p:spPr>
        <p:txBody>
          <a:bodyPr>
            <a:normAutofit/>
          </a:bodyPr>
          <a:lstStyle/>
          <a:p>
            <a:endParaRPr lang="en-US" dirty="0"/>
          </a:p>
          <a:p>
            <a:r>
              <a:rPr lang="en-US" dirty="0" err="1">
                <a:latin typeface="KaiTi" panose="02010609060101010101" pitchFamily="49" charset="-122"/>
                <a:ea typeface="KaiTi" panose="02010609060101010101" pitchFamily="49" charset="-122"/>
              </a:rPr>
              <a:t>高民权</a:t>
            </a:r>
            <a:endParaRPr lang="en-US" dirty="0">
              <a:latin typeface="KaiTi" panose="02010609060101010101" pitchFamily="49" charset="-122"/>
              <a:ea typeface="KaiTi" panose="02010609060101010101" pitchFamily="49" charset="-122"/>
            </a:endParaRPr>
          </a:p>
        </p:txBody>
      </p:sp>
      <p:sp>
        <p:nvSpPr>
          <p:cNvPr id="94" name="文本框 93">
            <a:extLst>
              <a:ext uri="{FF2B5EF4-FFF2-40B4-BE49-F238E27FC236}">
                <a16:creationId xmlns:a16="http://schemas.microsoft.com/office/drawing/2014/main" id="{437029A2-CEAD-4416-BDB5-BF8D29B4C124}"/>
              </a:ext>
            </a:extLst>
          </p:cNvPr>
          <p:cNvSpPr txBox="1"/>
          <p:nvPr/>
        </p:nvSpPr>
        <p:spPr>
          <a:xfrm>
            <a:off x="7463465" y="4137477"/>
            <a:ext cx="6279572" cy="400110"/>
          </a:xfrm>
          <a:prstGeom prst="rect">
            <a:avLst/>
          </a:prstGeom>
          <a:noFill/>
        </p:spPr>
        <p:txBody>
          <a:bodyPr wrap="square">
            <a:spAutoFit/>
          </a:bodyPr>
          <a:lstStyle/>
          <a:p>
            <a:r>
              <a:rPr lang="en-US" altLang="zh-CN" sz="2000" dirty="0">
                <a:latin typeface="Times New Roman" panose="02020603050405020304" pitchFamily="18" charset="0"/>
                <a:ea typeface="Microsoft YaHei Light" panose="020B0502040204020203" pitchFamily="34" charset="-122"/>
                <a:cs typeface="Times New Roman" panose="02020603050405020304" pitchFamily="18" charset="0"/>
              </a:rPr>
              <a:t>Metric,</a:t>
            </a:r>
            <a:r>
              <a:rPr lang="zh-CN" altLang="en-US" sz="2000" dirty="0">
                <a:latin typeface="Times New Roman" panose="02020603050405020304" pitchFamily="18" charset="0"/>
                <a:ea typeface="Microsoft YaHei Light" panose="020B0502040204020203" pitchFamily="34" charset="-122"/>
                <a:cs typeface="Times New Roman" panose="02020603050405020304" pitchFamily="18" charset="0"/>
              </a:rPr>
              <a:t> </a:t>
            </a:r>
            <a:r>
              <a:rPr lang="en-US" altLang="zh-CN" sz="2000" dirty="0">
                <a:latin typeface="Times New Roman" panose="02020603050405020304" pitchFamily="18" charset="0"/>
                <a:ea typeface="Microsoft YaHei Light" panose="020B0502040204020203" pitchFamily="34" charset="-122"/>
                <a:cs typeface="Times New Roman" panose="02020603050405020304" pitchFamily="18" charset="0"/>
              </a:rPr>
              <a:t>Evaluation,</a:t>
            </a:r>
            <a:r>
              <a:rPr lang="zh-CN" altLang="en-US" sz="2000" dirty="0">
                <a:latin typeface="Times New Roman" panose="02020603050405020304" pitchFamily="18" charset="0"/>
                <a:ea typeface="Microsoft YaHei Light" panose="020B0502040204020203" pitchFamily="34" charset="-122"/>
                <a:cs typeface="Times New Roman" panose="02020603050405020304" pitchFamily="18" charset="0"/>
              </a:rPr>
              <a:t> </a:t>
            </a:r>
            <a:r>
              <a:rPr lang="en-US" altLang="zh-CN" sz="2000" dirty="0">
                <a:latin typeface="Times New Roman" panose="02020603050405020304" pitchFamily="18" charset="0"/>
                <a:ea typeface="Microsoft YaHei Light" panose="020B0502040204020203" pitchFamily="34" charset="-122"/>
                <a:cs typeface="Times New Roman" panose="02020603050405020304" pitchFamily="18" charset="0"/>
              </a:rPr>
              <a:t>Data</a:t>
            </a:r>
            <a:r>
              <a:rPr lang="zh-CN" altLang="en-US" sz="2000" dirty="0">
                <a:latin typeface="Times New Roman" panose="02020603050405020304" pitchFamily="18" charset="0"/>
                <a:ea typeface="Microsoft YaHei Light" panose="020B0502040204020203" pitchFamily="34" charset="-122"/>
                <a:cs typeface="Times New Roman" panose="02020603050405020304" pitchFamily="18" charset="0"/>
              </a:rPr>
              <a:t> </a:t>
            </a:r>
            <a:r>
              <a:rPr lang="en-US" altLang="zh-CN" sz="2000" dirty="0">
                <a:latin typeface="Times New Roman" panose="02020603050405020304" pitchFamily="18" charset="0"/>
                <a:ea typeface="Microsoft YaHei Light" panose="020B0502040204020203" pitchFamily="34" charset="-122"/>
                <a:cs typeface="Times New Roman" panose="02020603050405020304" pitchFamily="18" charset="0"/>
              </a:rPr>
              <a:t>Preprocessing</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192" y="609600"/>
            <a:ext cx="3643674" cy="1905000"/>
          </a:xfrm>
        </p:spPr>
        <p:txBody>
          <a:bodyPr vert="horz" lIns="91440" tIns="45720" rIns="91440" bIns="45720" rtlCol="0">
            <a:normAutofit/>
          </a:bodyPr>
          <a:lstStyle/>
          <a:p>
            <a:r>
              <a:rPr lang="en-US" sz="2800" dirty="0" err="1">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Auc</a:t>
            </a:r>
            <a:br>
              <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b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for</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very</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unbalanced</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data</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endPar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4" name="Picture 2" descr="What is AUC?. Data Science Interview Questions based… | by Vimarsh Karbhari  | Acing AI | 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4135" y="645106"/>
            <a:ext cx="6210351"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503050405090304" charset="0"/>
                <a:cs typeface="Times New Roman Regular" panose="02020503050405090304" charset="0"/>
              </a:rPr>
              <a:t>Question</a:t>
            </a:r>
          </a:p>
        </p:txBody>
      </p:sp>
      <p:graphicFrame>
        <p:nvGraphicFramePr>
          <p:cNvPr id="4" name="Table 4"/>
          <p:cNvGraphicFramePr>
            <a:graphicFrameLocks noGrp="1"/>
          </p:cNvGraphicFramePr>
          <p:nvPr>
            <p:ph idx="1"/>
            <p:extLst>
              <p:ext uri="{D42A27DB-BD31-4B8C-83A1-F6EECF244321}">
                <p14:modId xmlns:p14="http://schemas.microsoft.com/office/powerpoint/2010/main" val="143495431"/>
              </p:ext>
            </p:extLst>
          </p:nvPr>
        </p:nvGraphicFramePr>
        <p:xfrm>
          <a:off x="1310379" y="2483126"/>
          <a:ext cx="2655336" cy="2565955"/>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20000"/>
                    </a:ext>
                  </a:extLst>
                </a:gridCol>
                <a:gridCol w="663834">
                  <a:extLst>
                    <a:ext uri="{9D8B030D-6E8A-4147-A177-3AD203B41FA5}">
                      <a16:colId xmlns:a16="http://schemas.microsoft.com/office/drawing/2014/main" val="20001"/>
                    </a:ext>
                  </a:extLst>
                </a:gridCol>
                <a:gridCol w="663834">
                  <a:extLst>
                    <a:ext uri="{9D8B030D-6E8A-4147-A177-3AD203B41FA5}">
                      <a16:colId xmlns:a16="http://schemas.microsoft.com/office/drawing/2014/main" val="20002"/>
                    </a:ext>
                  </a:extLst>
                </a:gridCol>
                <a:gridCol w="663834">
                  <a:extLst>
                    <a:ext uri="{9D8B030D-6E8A-4147-A177-3AD203B41FA5}">
                      <a16:colId xmlns:a16="http://schemas.microsoft.com/office/drawing/2014/main" val="20003"/>
                    </a:ext>
                  </a:extLst>
                </a:gridCol>
              </a:tblGrid>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3191">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graphicFrame>
        <p:nvGraphicFramePr>
          <p:cNvPr id="5" name="Table 4"/>
          <p:cNvGraphicFramePr/>
          <p:nvPr>
            <p:extLst>
              <p:ext uri="{D42A27DB-BD31-4B8C-83A1-F6EECF244321}">
                <p14:modId xmlns:p14="http://schemas.microsoft.com/office/powerpoint/2010/main" val="334294920"/>
              </p:ext>
            </p:extLst>
          </p:nvPr>
        </p:nvGraphicFramePr>
        <p:xfrm>
          <a:off x="4514092" y="2483126"/>
          <a:ext cx="2655336" cy="2565954"/>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20000"/>
                    </a:ext>
                  </a:extLst>
                </a:gridCol>
                <a:gridCol w="663834">
                  <a:extLst>
                    <a:ext uri="{9D8B030D-6E8A-4147-A177-3AD203B41FA5}">
                      <a16:colId xmlns:a16="http://schemas.microsoft.com/office/drawing/2014/main" val="20001"/>
                    </a:ext>
                  </a:extLst>
                </a:gridCol>
                <a:gridCol w="663834">
                  <a:extLst>
                    <a:ext uri="{9D8B030D-6E8A-4147-A177-3AD203B41FA5}">
                      <a16:colId xmlns:a16="http://schemas.microsoft.com/office/drawing/2014/main" val="20002"/>
                    </a:ext>
                  </a:extLst>
                </a:gridCol>
                <a:gridCol w="663834">
                  <a:extLst>
                    <a:ext uri="{9D8B030D-6E8A-4147-A177-3AD203B41FA5}">
                      <a16:colId xmlns:a16="http://schemas.microsoft.com/office/drawing/2014/main" val="20003"/>
                    </a:ext>
                  </a:extLst>
                </a:gridCol>
              </a:tblGrid>
              <a:tr h="554514">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0286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0286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graphicFrame>
        <p:nvGraphicFramePr>
          <p:cNvPr id="6" name="Table 4"/>
          <p:cNvGraphicFramePr/>
          <p:nvPr>
            <p:custDataLst>
              <p:tags r:id="rId1"/>
            </p:custDataLst>
            <p:extLst>
              <p:ext uri="{D42A27DB-BD31-4B8C-83A1-F6EECF244321}">
                <p14:modId xmlns:p14="http://schemas.microsoft.com/office/powerpoint/2010/main" val="1464034011"/>
              </p:ext>
            </p:extLst>
          </p:nvPr>
        </p:nvGraphicFramePr>
        <p:xfrm>
          <a:off x="7853639" y="2444197"/>
          <a:ext cx="2655336" cy="1026271"/>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20000"/>
                    </a:ext>
                  </a:extLst>
                </a:gridCol>
                <a:gridCol w="663834">
                  <a:extLst>
                    <a:ext uri="{9D8B030D-6E8A-4147-A177-3AD203B41FA5}">
                      <a16:colId xmlns:a16="http://schemas.microsoft.com/office/drawing/2014/main" val="20001"/>
                    </a:ext>
                  </a:extLst>
                </a:gridCol>
                <a:gridCol w="663834">
                  <a:extLst>
                    <a:ext uri="{9D8B030D-6E8A-4147-A177-3AD203B41FA5}">
                      <a16:colId xmlns:a16="http://schemas.microsoft.com/office/drawing/2014/main" val="20002"/>
                    </a:ext>
                  </a:extLst>
                </a:gridCol>
                <a:gridCol w="663834">
                  <a:extLst>
                    <a:ext uri="{9D8B030D-6E8A-4147-A177-3AD203B41FA5}">
                      <a16:colId xmlns:a16="http://schemas.microsoft.com/office/drawing/2014/main" val="20003"/>
                    </a:ext>
                  </a:extLst>
                </a:gridCol>
              </a:tblGrid>
              <a:tr h="513191">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13080">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graphicFrame>
        <p:nvGraphicFramePr>
          <p:cNvPr id="7" name="Table 4"/>
          <p:cNvGraphicFramePr/>
          <p:nvPr>
            <p:extLst>
              <p:ext uri="{D42A27DB-BD31-4B8C-83A1-F6EECF244321}">
                <p14:modId xmlns:p14="http://schemas.microsoft.com/office/powerpoint/2010/main" val="3332262582"/>
              </p:ext>
            </p:extLst>
          </p:nvPr>
        </p:nvGraphicFramePr>
        <p:xfrm>
          <a:off x="7853639" y="4063973"/>
          <a:ext cx="2655336" cy="1026382"/>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20000"/>
                    </a:ext>
                  </a:extLst>
                </a:gridCol>
                <a:gridCol w="663834">
                  <a:extLst>
                    <a:ext uri="{9D8B030D-6E8A-4147-A177-3AD203B41FA5}">
                      <a16:colId xmlns:a16="http://schemas.microsoft.com/office/drawing/2014/main" val="20001"/>
                    </a:ext>
                  </a:extLst>
                </a:gridCol>
                <a:gridCol w="663834">
                  <a:extLst>
                    <a:ext uri="{9D8B030D-6E8A-4147-A177-3AD203B41FA5}">
                      <a16:colId xmlns:a16="http://schemas.microsoft.com/office/drawing/2014/main" val="20002"/>
                    </a:ext>
                  </a:extLst>
                </a:gridCol>
                <a:gridCol w="663834">
                  <a:extLst>
                    <a:ext uri="{9D8B030D-6E8A-4147-A177-3AD203B41FA5}">
                      <a16:colId xmlns:a16="http://schemas.microsoft.com/office/drawing/2014/main" val="20003"/>
                    </a:ext>
                  </a:extLst>
                </a:gridCol>
              </a:tblGrid>
              <a:tr h="513191">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13191">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3" name="Down Arrow 2"/>
          <p:cNvSpPr/>
          <p:nvPr/>
        </p:nvSpPr>
        <p:spPr>
          <a:xfrm>
            <a:off x="8803620" y="3511550"/>
            <a:ext cx="755373" cy="514185"/>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extLst>
              <p:ext uri="{D42A27DB-BD31-4B8C-83A1-F6EECF244321}">
                <p14:modId xmlns:p14="http://schemas.microsoft.com/office/powerpoint/2010/main" val="889708088"/>
              </p:ext>
            </p:extLst>
          </p:nvPr>
        </p:nvGraphicFramePr>
        <p:xfrm>
          <a:off x="1812223" y="2129239"/>
          <a:ext cx="2655336" cy="2565955"/>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20000"/>
                    </a:ext>
                  </a:extLst>
                </a:gridCol>
                <a:gridCol w="663834">
                  <a:extLst>
                    <a:ext uri="{9D8B030D-6E8A-4147-A177-3AD203B41FA5}">
                      <a16:colId xmlns:a16="http://schemas.microsoft.com/office/drawing/2014/main" val="20001"/>
                    </a:ext>
                  </a:extLst>
                </a:gridCol>
                <a:gridCol w="663834">
                  <a:extLst>
                    <a:ext uri="{9D8B030D-6E8A-4147-A177-3AD203B41FA5}">
                      <a16:colId xmlns:a16="http://schemas.microsoft.com/office/drawing/2014/main" val="20002"/>
                    </a:ext>
                  </a:extLst>
                </a:gridCol>
                <a:gridCol w="663834">
                  <a:extLst>
                    <a:ext uri="{9D8B030D-6E8A-4147-A177-3AD203B41FA5}">
                      <a16:colId xmlns:a16="http://schemas.microsoft.com/office/drawing/2014/main" val="20003"/>
                    </a:ext>
                  </a:extLst>
                </a:gridCol>
              </a:tblGrid>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3191">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graphicFrame>
        <p:nvGraphicFramePr>
          <p:cNvPr id="5" name="Table 4"/>
          <p:cNvGraphicFramePr/>
          <p:nvPr>
            <p:extLst>
              <p:ext uri="{D42A27DB-BD31-4B8C-83A1-F6EECF244321}">
                <p14:modId xmlns:p14="http://schemas.microsoft.com/office/powerpoint/2010/main" val="1552952151"/>
              </p:ext>
            </p:extLst>
          </p:nvPr>
        </p:nvGraphicFramePr>
        <p:xfrm>
          <a:off x="6864614" y="2145805"/>
          <a:ext cx="2655336" cy="2565954"/>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20000"/>
                    </a:ext>
                  </a:extLst>
                </a:gridCol>
                <a:gridCol w="663834">
                  <a:extLst>
                    <a:ext uri="{9D8B030D-6E8A-4147-A177-3AD203B41FA5}">
                      <a16:colId xmlns:a16="http://schemas.microsoft.com/office/drawing/2014/main" val="20001"/>
                    </a:ext>
                  </a:extLst>
                </a:gridCol>
                <a:gridCol w="663834">
                  <a:extLst>
                    <a:ext uri="{9D8B030D-6E8A-4147-A177-3AD203B41FA5}">
                      <a16:colId xmlns:a16="http://schemas.microsoft.com/office/drawing/2014/main" val="20002"/>
                    </a:ext>
                  </a:extLst>
                </a:gridCol>
                <a:gridCol w="663834">
                  <a:extLst>
                    <a:ext uri="{9D8B030D-6E8A-4147-A177-3AD203B41FA5}">
                      <a16:colId xmlns:a16="http://schemas.microsoft.com/office/drawing/2014/main" val="20003"/>
                    </a:ext>
                  </a:extLst>
                </a:gridCol>
              </a:tblGrid>
              <a:tr h="554514">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0286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11" name="Right Arrow 10"/>
          <p:cNvSpPr/>
          <p:nvPr/>
        </p:nvSpPr>
        <p:spPr>
          <a:xfrm>
            <a:off x="5153357" y="2910290"/>
            <a:ext cx="1371600" cy="100385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86" y="4984990"/>
            <a:ext cx="6639127" cy="150993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US" sz="4000" dirty="0">
                <a:solidFill>
                  <a:srgbClr val="000000"/>
                </a:solidFill>
                <a:latin typeface="Times New Roman" panose="02020603050405020304" pitchFamily="18" charset="0"/>
                <a:cs typeface="Times New Roman" panose="02020603050405020304" pitchFamily="18" charset="0"/>
              </a:rPr>
              <a:t>Overfitting &amp; Underfitting</a:t>
            </a:r>
          </a:p>
        </p:txBody>
      </p:sp>
      <p:pic>
        <p:nvPicPr>
          <p:cNvPr id="4" name="Content Placeholder 3"/>
          <p:cNvPicPr>
            <a:picLocks noGrp="1" noChangeAspect="1"/>
          </p:cNvPicPr>
          <p:nvPr>
            <p:ph idx="1"/>
          </p:nvPr>
        </p:nvPicPr>
        <p:blipFill rotWithShape="1">
          <a:blip r:embed="rId2"/>
          <a:srcRect t="22842" b="27766"/>
          <a:stretch>
            <a:fillRect/>
          </a:stretch>
        </p:blipFill>
        <p:spPr>
          <a:xfrm>
            <a:off x="78931" y="129218"/>
            <a:ext cx="12113069" cy="466692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7036903" y="4984990"/>
            <a:ext cx="4926411" cy="150993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90204" pitchFamily="34" charset="0"/>
              <a:buChar char="•"/>
            </a:pPr>
            <a:r>
              <a:rPr lang="en-US" altLang="zh-CN" sz="2000" dirty="0">
                <a:solidFill>
                  <a:srgbClr val="000000"/>
                </a:solidFill>
                <a:latin typeface="Times New Roman" panose="02020503050405090304" pitchFamily="18" charset="0"/>
                <a:cs typeface="Times New Roman" panose="02020503050405090304" pitchFamily="18" charset="0"/>
              </a:rPr>
              <a:t>Why?</a:t>
            </a:r>
            <a:endParaRPr lang="en-US" sz="2000" dirty="0">
              <a:solidFill>
                <a:srgbClr val="000000"/>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latin typeface="Times New Roman Regular" panose="02020503050405090304" charset="0"/>
              <a:cs typeface="Times New Roman Regular" panose="02020503050405090304" charset="0"/>
            </a:endParaRPr>
          </a:p>
        </p:txBody>
      </p:sp>
      <p:sp>
        <p:nvSpPr>
          <p:cNvPr id="2" name="Title 1"/>
          <p:cNvSpPr>
            <a:spLocks noGrp="1"/>
          </p:cNvSpPr>
          <p:nvPr>
            <p:ph type="title"/>
          </p:nvPr>
        </p:nvSpPr>
        <p:spPr>
          <a:xfrm>
            <a:off x="643192" y="609600"/>
            <a:ext cx="3643674" cy="1905000"/>
          </a:xfrm>
        </p:spPr>
        <p:txBody>
          <a:bodyPr>
            <a:normAutofit/>
          </a:bodyPr>
          <a:lstStyle/>
          <a:p>
            <a:pPr algn="ctr"/>
            <a:r>
              <a:rPr lang="en-US" dirty="0">
                <a:gradFill flip="none" rotWithShape="1">
                  <a:gsLst>
                    <a:gs pos="0">
                      <a:sysClr val="window" lastClr="FFFFFF"/>
                    </a:gs>
                    <a:gs pos="100000">
                      <a:sysClr val="window" lastClr="FFFFFF">
                        <a:lumMod val="65000"/>
                      </a:sysClr>
                    </a:gs>
                  </a:gsLst>
                  <a:lin ang="5580000" scaled="0"/>
                  <a:tileRect/>
                </a:gradFill>
                <a:latin typeface="Times New Roman Regular" panose="02020503050405090304" charset="0"/>
                <a:cs typeface="Times New Roman Regular" panose="02020503050405090304" charset="0"/>
              </a:rPr>
              <a:t>Outliner</a:t>
            </a:r>
          </a:p>
        </p:txBody>
      </p:sp>
      <p:sp>
        <p:nvSpPr>
          <p:cNvPr id="3" name="Content Placeholder 2"/>
          <p:cNvSpPr>
            <a:spLocks noGrp="1"/>
          </p:cNvSpPr>
          <p:nvPr>
            <p:ph idx="1"/>
          </p:nvPr>
        </p:nvSpPr>
        <p:spPr>
          <a:xfrm>
            <a:off x="643192" y="2666999"/>
            <a:ext cx="3643674" cy="3216276"/>
          </a:xfrm>
        </p:spPr>
        <p:txBody>
          <a:bodyPr anchor="t">
            <a:normAutofit/>
          </a:bodyPr>
          <a:lstStyle/>
          <a:p>
            <a:r>
              <a:rPr lang="en-US"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rPr>
              <a:t>What’s outliner and how to detect? </a:t>
            </a:r>
          </a:p>
          <a:p>
            <a:endParaRPr lang="en-US"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endParaRPr>
          </a:p>
          <a:p>
            <a:endParaRPr lang="en-US"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endParaRPr>
          </a:p>
          <a:p>
            <a:r>
              <a:rPr lang="en-US" altLang="zh-CN"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rPr>
              <a:t>Percentile</a:t>
            </a:r>
            <a:r>
              <a:rPr lang="zh-CN" altLang="en-US"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rPr>
              <a:t>（</a:t>
            </a:r>
            <a:r>
              <a:rPr lang="en-US" altLang="zh-CN"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rPr>
              <a:t>25</a:t>
            </a:r>
            <a:r>
              <a:rPr lang="zh-CN" altLang="en-US"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rPr>
              <a:t> </a:t>
            </a:r>
            <a:r>
              <a:rPr lang="en-US" altLang="zh-CN"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rPr>
              <a:t>percentile,</a:t>
            </a:r>
            <a:r>
              <a:rPr lang="zh-CN" altLang="en-US"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rPr>
              <a:t> </a:t>
            </a:r>
            <a:r>
              <a:rPr lang="en-US" altLang="zh-CN"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rPr>
              <a:t>75percile</a:t>
            </a:r>
            <a:r>
              <a:rPr lang="zh-CN" altLang="en-US" sz="2000" dirty="0">
                <a:gradFill flip="none" rotWithShape="1">
                  <a:gsLst>
                    <a:gs pos="0">
                      <a:sysClr val="window" lastClr="FFFFFF"/>
                    </a:gs>
                    <a:gs pos="100000">
                      <a:sysClr val="window" lastClr="FFFFFF">
                        <a:lumMod val="75000"/>
                      </a:sysClr>
                    </a:gs>
                  </a:gsLst>
                  <a:lin ang="5580000" scaled="0"/>
                  <a:tileRect/>
                </a:gradFill>
                <a:latin typeface="Times New Roman Regular" panose="02020503050405090304" charset="0"/>
                <a:cs typeface="Times New Roman Regular" panose="02020503050405090304" charset="0"/>
              </a:rPr>
              <a:t>）</a:t>
            </a:r>
          </a:p>
        </p:txBody>
      </p:sp>
      <p:sp>
        <p:nvSpPr>
          <p:cNvPr id="11" name="Rounded Rectangle 7"/>
          <p:cNvSpPr>
            <a:spLocks noGrp="1" noRot="1" noChangeAspect="1" noMove="1" noResize="1" noEditPoints="1" noAdjustHandles="1" noChangeArrowheads="1" noChangeShapeType="1" noTextEdit="1"/>
          </p:cNvSpPr>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Regular" panose="02020503050405090304" charset="0"/>
              <a:cs typeface="Times New Roman Regular" panose="02020503050405090304" charset="0"/>
            </a:endParaRPr>
          </a:p>
        </p:txBody>
      </p:sp>
      <p:pic>
        <p:nvPicPr>
          <p:cNvPr id="4" name="Picture 3"/>
          <p:cNvPicPr>
            <a:picLocks noChangeAspect="1"/>
          </p:cNvPicPr>
          <p:nvPr/>
        </p:nvPicPr>
        <p:blipFill>
          <a:blip r:embed="rId2"/>
          <a:stretch>
            <a:fillRect/>
          </a:stretch>
        </p:blipFill>
        <p:spPr>
          <a:xfrm>
            <a:off x="5128626" y="2299900"/>
            <a:ext cx="5934182" cy="19137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solidFill>
                <a:latin typeface="Times New Roman Regular" panose="02020503050405090304" charset="0"/>
                <a:cs typeface="Times New Roman Regular" panose="02020503050405090304" charset="0"/>
              </a:rPr>
              <a:t>Bias and Variance</a:t>
            </a:r>
          </a:p>
        </p:txBody>
      </p:sp>
      <p:sp>
        <p:nvSpPr>
          <p:cNvPr id="3" name="Content Placeholder 2"/>
          <p:cNvSpPr>
            <a:spLocks noGrp="1"/>
          </p:cNvSpPr>
          <p:nvPr>
            <p:ph idx="1"/>
          </p:nvPr>
        </p:nvSpPr>
        <p:spPr>
          <a:xfrm>
            <a:off x="838200" y="2021249"/>
            <a:ext cx="5707565" cy="4155713"/>
          </a:xfrm>
        </p:spPr>
        <p:txBody>
          <a:bodyPr>
            <a:normAutofit lnSpcReduction="10000"/>
          </a:bodyPr>
          <a:lstStyle/>
          <a:p>
            <a:r>
              <a:rPr lang="en-US" sz="2000" dirty="0">
                <a:solidFill>
                  <a:srgbClr val="FFFFFF"/>
                </a:solidFill>
                <a:latin typeface="Times New Roman Regular" panose="02020503050405090304" charset="0"/>
                <a:cs typeface="Times New Roman Regular" panose="02020503050405090304" charset="0"/>
              </a:rPr>
              <a:t>Dilemma </a:t>
            </a:r>
          </a:p>
          <a:p>
            <a:pPr marL="0" indent="0">
              <a:buNone/>
            </a:pPr>
            <a:endParaRPr lang="en-US" sz="2000" dirty="0">
              <a:solidFill>
                <a:srgbClr val="FFFFFF"/>
              </a:solidFill>
              <a:latin typeface="Times New Roman Regular" panose="02020503050405090304" charset="0"/>
              <a:cs typeface="Times New Roman Regular" panose="02020503050405090304" charset="0"/>
            </a:endParaRPr>
          </a:p>
          <a:p>
            <a:r>
              <a:rPr lang="en-US" sz="2000" dirty="0">
                <a:solidFill>
                  <a:srgbClr val="FFFFFF"/>
                </a:solidFill>
                <a:latin typeface="Times New Roman Regular" panose="02020503050405090304" charset="0"/>
                <a:cs typeface="Times New Roman Regular" panose="02020503050405090304" charset="0"/>
              </a:rPr>
              <a:t>The </a:t>
            </a:r>
            <a:r>
              <a:rPr lang="en-US" sz="2000" b="1" dirty="0">
                <a:solidFill>
                  <a:srgbClr val="FFFFFF"/>
                </a:solidFill>
                <a:latin typeface="Times New Roman Regular" panose="02020503050405090304" charset="0"/>
                <a:cs typeface="Times New Roman Regular" panose="02020503050405090304" charset="0"/>
              </a:rPr>
              <a:t>bias</a:t>
            </a:r>
            <a:r>
              <a:rPr lang="en-US" sz="2000" dirty="0">
                <a:solidFill>
                  <a:srgbClr val="FFFFFF"/>
                </a:solidFill>
                <a:latin typeface="Times New Roman Regular" panose="02020503050405090304" charset="0"/>
                <a:cs typeface="Times New Roman Regular" panose="02020503050405090304" charset="0"/>
              </a:rPr>
              <a:t> is an error from erroneous assumptions in the learning algorithm. High bias can cause an algorithm to miss the relevant relations between feature and target outputs. (underfitting); </a:t>
            </a:r>
          </a:p>
          <a:p>
            <a:pPr marL="0" indent="0">
              <a:buNone/>
            </a:pPr>
            <a:endParaRPr lang="en-US" sz="2000" dirty="0">
              <a:solidFill>
                <a:srgbClr val="FFFFFF"/>
              </a:solidFill>
              <a:latin typeface="Times New Roman Regular" panose="02020503050405090304" charset="0"/>
              <a:cs typeface="Times New Roman Regular" panose="02020503050405090304" charset="0"/>
            </a:endParaRPr>
          </a:p>
          <a:p>
            <a:r>
              <a:rPr lang="en-US" sz="2000" dirty="0">
                <a:solidFill>
                  <a:srgbClr val="FFFFFF"/>
                </a:solidFill>
                <a:latin typeface="Times New Roman Regular" panose="02020503050405090304" charset="0"/>
                <a:cs typeface="Times New Roman Regular" panose="02020503050405090304" charset="0"/>
              </a:rPr>
              <a:t>The </a:t>
            </a:r>
            <a:r>
              <a:rPr lang="en-US" sz="2000" b="1" dirty="0">
                <a:solidFill>
                  <a:srgbClr val="FFFFFF"/>
                </a:solidFill>
                <a:latin typeface="Times New Roman Regular" panose="02020503050405090304" charset="0"/>
                <a:cs typeface="Times New Roman Regular" panose="02020503050405090304" charset="0"/>
              </a:rPr>
              <a:t>variance</a:t>
            </a:r>
            <a:r>
              <a:rPr lang="en-US" sz="2000" dirty="0">
                <a:solidFill>
                  <a:srgbClr val="FFFFFF"/>
                </a:solidFill>
                <a:latin typeface="Times New Roman Regular" panose="02020503050405090304" charset="0"/>
                <a:cs typeface="Times New Roman Regular" panose="02020503050405090304" charset="0"/>
              </a:rPr>
              <a:t> is an error from sensitivity to small fluctuations in the training set. High variance can cause an algorithm to model the random noise in the training data, rather than the intended outputs (overfitting).</a:t>
            </a:r>
          </a:p>
        </p:txBody>
      </p:sp>
      <p:pic>
        <p:nvPicPr>
          <p:cNvPr id="4" name="Picture 3"/>
          <p:cNvPicPr>
            <a:picLocks noChangeAspect="1"/>
          </p:cNvPicPr>
          <p:nvPr/>
        </p:nvPicPr>
        <p:blipFill>
          <a:blip r:embed="rId2"/>
          <a:stretch>
            <a:fillRect/>
          </a:stretch>
        </p:blipFill>
        <p:spPr>
          <a:xfrm>
            <a:off x="7192537" y="1402949"/>
            <a:ext cx="4313662" cy="2706824"/>
          </a:xfrm>
          <a:prstGeom prst="rect">
            <a:avLst/>
          </a:prstGeom>
        </p:spPr>
      </p:pic>
      <p:pic>
        <p:nvPicPr>
          <p:cNvPr id="5" name="Picture 4"/>
          <p:cNvPicPr>
            <a:picLocks noChangeAspect="1"/>
          </p:cNvPicPr>
          <p:nvPr/>
        </p:nvPicPr>
        <p:blipFill>
          <a:blip r:embed="rId3"/>
          <a:stretch>
            <a:fillRect/>
          </a:stretch>
        </p:blipFill>
        <p:spPr>
          <a:xfrm>
            <a:off x="7192537" y="4414870"/>
            <a:ext cx="4313663" cy="18009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36105" y="626165"/>
            <a:ext cx="3140765"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503050405090304" pitchFamily="18" charset="0"/>
                <a:cs typeface="Times New Roman" panose="02020503050405090304" pitchFamily="18" charset="0"/>
              </a:rPr>
              <a:t>Dimension</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curse</a:t>
            </a:r>
            <a:r>
              <a:rPr lang="zh-CN" altLang="en-US" sz="2000" dirty="0">
                <a:latin typeface="Times New Roman" panose="02020503050405090304" pitchFamily="18" charset="0"/>
                <a:cs typeface="Times New Roman" panose="02020503050405090304" pitchFamily="18" charset="0"/>
              </a:rPr>
              <a:t> </a:t>
            </a:r>
            <a:r>
              <a:rPr lang="zh-CN" altLang="en-US" sz="2000" dirty="0">
                <a:latin typeface="KaiTi" panose="02010609060101010101" pitchFamily="49" charset="-122"/>
                <a:ea typeface="KaiTi" panose="02010609060101010101" pitchFamily="49" charset="-122"/>
              </a:rPr>
              <a:t>维度灾难 </a:t>
            </a:r>
            <a:endParaRPr lang="en-US" dirty="0">
              <a:latin typeface="KaiTi" panose="02010609060101010101" pitchFamily="49" charset="-122"/>
              <a:ea typeface="KaiTi" panose="02010609060101010101" pitchFamily="49" charset="-122"/>
            </a:endParaRPr>
          </a:p>
        </p:txBody>
      </p:sp>
      <p:sp>
        <p:nvSpPr>
          <p:cNvPr id="5" name="Rounded Rectangle 4"/>
          <p:cNvSpPr/>
          <p:nvPr/>
        </p:nvSpPr>
        <p:spPr>
          <a:xfrm>
            <a:off x="636104" y="1683026"/>
            <a:ext cx="3140765" cy="1129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Times New Roman" panose="02020503050405090304" pitchFamily="18" charset="0"/>
                <a:cs typeface="Times New Roman" panose="02020503050405090304" pitchFamily="18" charset="0"/>
              </a:rPr>
              <a:t>The</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more</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dimension</a:t>
            </a:r>
          </a:p>
          <a:p>
            <a:r>
              <a:rPr lang="en-US" altLang="zh-CN" sz="2000" dirty="0">
                <a:latin typeface="Times New Roman" panose="02020503050405090304" pitchFamily="18" charset="0"/>
                <a:cs typeface="Times New Roman" panose="02020503050405090304" pitchFamily="18" charset="0"/>
              </a:rPr>
              <a:t>The</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more</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and</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more</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data</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need</a:t>
            </a:r>
            <a:endParaRPr lang="en-US" sz="2000" dirty="0">
              <a:latin typeface="Times New Roman" panose="02020503050405090304" pitchFamily="18" charset="0"/>
              <a:cs typeface="Times New Roman" panose="02020503050405090304" pitchFamily="18" charset="0"/>
            </a:endParaRPr>
          </a:p>
        </p:txBody>
      </p:sp>
      <p:pic>
        <p:nvPicPr>
          <p:cNvPr id="3074" name="Picture 2" descr="Fit curve or surface to data - MATLAB f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461" y="762000"/>
            <a:ext cx="7112000" cy="533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10"/>
          <p:cNvGraphicFramePr>
            <a:graphicFrameLocks noGrp="1"/>
          </p:cNvGraphicFramePr>
          <p:nvPr>
            <p:extLst>
              <p:ext uri="{D42A27DB-BD31-4B8C-83A1-F6EECF244321}">
                <p14:modId xmlns:p14="http://schemas.microsoft.com/office/powerpoint/2010/main" val="2812498449"/>
              </p:ext>
            </p:extLst>
          </p:nvPr>
        </p:nvGraphicFramePr>
        <p:xfrm>
          <a:off x="354495" y="3038061"/>
          <a:ext cx="3879574" cy="3116470"/>
        </p:xfrm>
        <a:graphic>
          <a:graphicData uri="http://schemas.openxmlformats.org/drawingml/2006/table">
            <a:tbl>
              <a:tblPr firstRow="1" bandRow="1">
                <a:tableStyleId>{5C22544A-7EE6-4342-B048-85BDC9FD1C3A}</a:tableStyleId>
              </a:tblPr>
              <a:tblGrid>
                <a:gridCol w="1939787">
                  <a:extLst>
                    <a:ext uri="{9D8B030D-6E8A-4147-A177-3AD203B41FA5}">
                      <a16:colId xmlns:a16="http://schemas.microsoft.com/office/drawing/2014/main" val="20000"/>
                    </a:ext>
                  </a:extLst>
                </a:gridCol>
                <a:gridCol w="1939787">
                  <a:extLst>
                    <a:ext uri="{9D8B030D-6E8A-4147-A177-3AD203B41FA5}">
                      <a16:colId xmlns:a16="http://schemas.microsoft.com/office/drawing/2014/main" val="20001"/>
                    </a:ext>
                  </a:extLst>
                </a:gridCol>
              </a:tblGrid>
              <a:tr h="567635">
                <a:tc>
                  <a:txBody>
                    <a:bodyPr/>
                    <a:lstStyle/>
                    <a:p>
                      <a:r>
                        <a:rPr lang="en-US" sz="2000" dirty="0">
                          <a:latin typeface="KaiTi" panose="02010609060101010101" pitchFamily="49" charset="-122"/>
                          <a:ea typeface="KaiTi" panose="02010609060101010101" pitchFamily="49" charset="-122"/>
                        </a:rPr>
                        <a:t>过拟合</a:t>
                      </a:r>
                    </a:p>
                    <a:p>
                      <a:r>
                        <a:rPr lang="en-US" altLang="zh-CN" sz="2000" dirty="0"/>
                        <a:t>Overfitting</a:t>
                      </a:r>
                      <a:endParaRPr lang="en-US" sz="2000" dirty="0"/>
                    </a:p>
                  </a:txBody>
                  <a:tcPr/>
                </a:tc>
                <a:tc>
                  <a:txBody>
                    <a:bodyPr/>
                    <a:lstStyle/>
                    <a:p>
                      <a:r>
                        <a:rPr lang="en-US" sz="2000" dirty="0">
                          <a:latin typeface="KaiTi" panose="02010609060101010101" pitchFamily="49" charset="-122"/>
                          <a:ea typeface="KaiTi" panose="02010609060101010101" pitchFamily="49" charset="-122"/>
                        </a:rPr>
                        <a:t>欠拟合</a:t>
                      </a:r>
                      <a:endParaRPr lang="en-US" dirty="0">
                        <a:latin typeface="KaiTi" panose="02010609060101010101" pitchFamily="49" charset="-122"/>
                        <a:ea typeface="KaiTi" panose="02010609060101010101" pitchFamily="49" charset="-122"/>
                      </a:endParaRPr>
                    </a:p>
                    <a:p>
                      <a:r>
                        <a:rPr lang="en-US" altLang="zh-CN" sz="2000" dirty="0"/>
                        <a:t>Underfitting</a:t>
                      </a:r>
                      <a:endParaRPr lang="en-US" sz="2000" dirty="0"/>
                    </a:p>
                  </a:txBody>
                  <a:tcPr/>
                </a:tc>
                <a:extLst>
                  <a:ext uri="{0D108BD9-81ED-4DB2-BD59-A6C34878D82A}">
                    <a16:rowId xmlns:a16="http://schemas.microsoft.com/office/drawing/2014/main" val="10000"/>
                  </a:ext>
                </a:extLst>
              </a:tr>
              <a:tr h="567635">
                <a:tc>
                  <a:txBody>
                    <a:bodyPr/>
                    <a:lstStyle/>
                    <a:p>
                      <a:r>
                        <a:rPr lang="en-US" dirty="0">
                          <a:latin typeface="KaiTi" panose="02010609060101010101" pitchFamily="49" charset="-122"/>
                          <a:ea typeface="KaiTi" panose="02010609060101010101" pitchFamily="49" charset="-122"/>
                        </a:rPr>
                        <a:t>训练数据占总体数据过少</a:t>
                      </a:r>
                    </a:p>
                  </a:txBody>
                  <a:tcPr/>
                </a:tc>
                <a:tc>
                  <a:txBody>
                    <a:bodyPr/>
                    <a:lstStyle/>
                    <a:p>
                      <a:r>
                        <a:rPr lang="en-US" dirty="0">
                          <a:latin typeface="KaiTi" panose="02010609060101010101" pitchFamily="49" charset="-122"/>
                          <a:ea typeface="KaiTi" panose="02010609060101010101" pitchFamily="49" charset="-122"/>
                        </a:rPr>
                        <a:t>训练数据占总体数据过多</a:t>
                      </a:r>
                    </a:p>
                  </a:txBody>
                  <a:tcPr/>
                </a:tc>
                <a:extLst>
                  <a:ext uri="{0D108BD9-81ED-4DB2-BD59-A6C34878D82A}">
                    <a16:rowId xmlns:a16="http://schemas.microsoft.com/office/drawing/2014/main" val="10001"/>
                  </a:ext>
                </a:extLst>
              </a:tr>
              <a:tr h="567635">
                <a:tc>
                  <a:txBody>
                    <a:bodyPr/>
                    <a:lstStyle/>
                    <a:p>
                      <a:r>
                        <a:rPr lang="en-US" dirty="0">
                          <a:latin typeface="KaiTi" panose="02010609060101010101" pitchFamily="49" charset="-122"/>
                          <a:ea typeface="KaiTi" panose="02010609060101010101" pitchFamily="49" charset="-122"/>
                        </a:rPr>
                        <a:t>模型过于复杂</a:t>
                      </a:r>
                    </a:p>
                  </a:txBody>
                  <a:tcPr/>
                </a:tc>
                <a:tc>
                  <a:txBody>
                    <a:bodyPr/>
                    <a:lstStyle/>
                    <a:p>
                      <a:r>
                        <a:rPr lang="en-US" dirty="0">
                          <a:latin typeface="KaiTi" panose="02010609060101010101" pitchFamily="49" charset="-122"/>
                          <a:ea typeface="KaiTi" panose="02010609060101010101" pitchFamily="49" charset="-122"/>
                        </a:rPr>
                        <a:t>模型过于简单</a:t>
                      </a:r>
                    </a:p>
                  </a:txBody>
                  <a:tcPr/>
                </a:tc>
                <a:extLst>
                  <a:ext uri="{0D108BD9-81ED-4DB2-BD59-A6C34878D82A}">
                    <a16:rowId xmlns:a16="http://schemas.microsoft.com/office/drawing/2014/main" val="10002"/>
                  </a:ext>
                </a:extLst>
              </a:tr>
              <a:tr h="567635">
                <a:tc>
                  <a:txBody>
                    <a:bodyPr/>
                    <a:lstStyle/>
                    <a:p>
                      <a:r>
                        <a:rPr lang="en-US" dirty="0">
                          <a:latin typeface="KaiTi" panose="02010609060101010101" pitchFamily="49" charset="-122"/>
                          <a:ea typeface="KaiTi" panose="02010609060101010101" pitchFamily="49" charset="-122"/>
                        </a:rPr>
                        <a:t>采样过于不均衡</a:t>
                      </a:r>
                    </a:p>
                  </a:txBody>
                  <a:tcPr/>
                </a:tc>
                <a:tc>
                  <a:txBody>
                    <a:bodyPr/>
                    <a:lstStyle/>
                    <a:p>
                      <a:r>
                        <a:rPr lang="en-US" dirty="0">
                          <a:latin typeface="KaiTi" panose="02010609060101010101" pitchFamily="49" charset="-122"/>
                          <a:ea typeface="KaiTi" panose="02010609060101010101" pitchFamily="49" charset="-122"/>
                        </a:rPr>
                        <a:t>采样过去全部</a:t>
                      </a:r>
                    </a:p>
                  </a:txBody>
                  <a:tcPr/>
                </a:tc>
                <a:extLst>
                  <a:ext uri="{0D108BD9-81ED-4DB2-BD59-A6C34878D82A}">
                    <a16:rowId xmlns:a16="http://schemas.microsoft.com/office/drawing/2014/main" val="10003"/>
                  </a:ext>
                </a:extLst>
              </a:tr>
              <a:tr h="567635">
                <a:tc>
                  <a:txBody>
                    <a:bodyPr/>
                    <a:lstStyle/>
                    <a:p>
                      <a:r>
                        <a:rPr lang="en-US" dirty="0">
                          <a:latin typeface="KaiTi" panose="02010609060101010101" pitchFamily="49" charset="-122"/>
                          <a:ea typeface="KaiTi" panose="02010609060101010101" pitchFamily="49" charset="-122"/>
                        </a:rPr>
                        <a:t>没有正则化</a:t>
                      </a:r>
                    </a:p>
                    <a:p>
                      <a:r>
                        <a:rPr lang="en-US" altLang="zh-CN" dirty="0">
                          <a:latin typeface="KaiTi" panose="02010609060101010101" pitchFamily="49" charset="-122"/>
                          <a:ea typeface="KaiTi" panose="02010609060101010101" pitchFamily="49" charset="-122"/>
                        </a:rPr>
                        <a:t>…</a:t>
                      </a:r>
                      <a:endParaRPr lang="en-US" dirty="0">
                        <a:latin typeface="KaiTi" panose="02010609060101010101" pitchFamily="49" charset="-122"/>
                        <a:ea typeface="KaiTi" panose="02010609060101010101" pitchFamily="49" charset="-122"/>
                      </a:endParaRPr>
                    </a:p>
                  </a:txBody>
                  <a:tcPr/>
                </a:tc>
                <a:tc>
                  <a:txBody>
                    <a:bodyPr/>
                    <a:lstStyle/>
                    <a:p>
                      <a:endParaRPr lang="en-US" dirty="0">
                        <a:latin typeface="KaiTi" panose="02010609060101010101" pitchFamily="49" charset="-122"/>
                        <a:ea typeface="KaiTi" panose="02010609060101010101" pitchFamily="49" charset="-122"/>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02" y="448253"/>
            <a:ext cx="10520702" cy="1325563"/>
          </a:xfrm>
        </p:spPr>
        <p:txBody>
          <a:bodyPr>
            <a:normAutofit/>
          </a:bodyPr>
          <a:lstStyle/>
          <a:p>
            <a:r>
              <a:rPr lang="en-US" sz="2800" dirty="0">
                <a:latin typeface="Times New Roman" panose="02020503050405090304" pitchFamily="18" charset="0"/>
                <a:cs typeface="Times New Roman" panose="02020503050405090304" pitchFamily="18" charset="0"/>
              </a:rPr>
              <a:t>Train</a:t>
            </a:r>
            <a:r>
              <a:rPr lang="en-US" altLang="zh-CN" sz="2800" dirty="0">
                <a:latin typeface="Times New Roman" panose="02020503050405090304" pitchFamily="18" charset="0"/>
                <a:cs typeface="Times New Roman" panose="02020503050405090304" pitchFamily="18" charset="0"/>
              </a:rPr>
              <a:t>,</a:t>
            </a:r>
            <a:r>
              <a:rPr lang="zh-CN" altLang="en-US" sz="2800" dirty="0">
                <a:latin typeface="Times New Roman" panose="02020503050405090304" pitchFamily="18" charset="0"/>
                <a:cs typeface="Times New Roman" panose="02020503050405090304" pitchFamily="18" charset="0"/>
              </a:rPr>
              <a:t> </a:t>
            </a:r>
            <a:r>
              <a:rPr lang="en-US" altLang="zh-CN" sz="2800" dirty="0">
                <a:latin typeface="Times New Roman" panose="02020503050405090304" pitchFamily="18" charset="0"/>
                <a:cs typeface="Times New Roman" panose="02020503050405090304" pitchFamily="18" charset="0"/>
              </a:rPr>
              <a:t>validation,</a:t>
            </a:r>
            <a:r>
              <a:rPr lang="zh-CN" altLang="en-US" sz="2800" dirty="0">
                <a:latin typeface="Times New Roman" panose="02020503050405090304" pitchFamily="18" charset="0"/>
                <a:cs typeface="Times New Roman" panose="02020503050405090304" pitchFamily="18" charset="0"/>
              </a:rPr>
              <a:t> </a:t>
            </a:r>
            <a:r>
              <a:rPr lang="en-US" altLang="zh-CN" sz="2800" dirty="0">
                <a:latin typeface="Times New Roman" panose="02020503050405090304" pitchFamily="18" charset="0"/>
                <a:cs typeface="Times New Roman" panose="02020503050405090304" pitchFamily="18" charset="0"/>
              </a:rPr>
              <a:t>test</a:t>
            </a:r>
            <a:endParaRPr lang="en-US" sz="2800"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838200" y="2191807"/>
            <a:ext cx="4936067" cy="3985155"/>
          </a:xfrm>
        </p:spPr>
        <p:txBody>
          <a:bodyPr>
            <a:normAutofit/>
          </a:bodyPr>
          <a:lstStyle/>
          <a:p>
            <a:r>
              <a:rPr lang="en-US" altLang="zh-CN" sz="2000" dirty="0">
                <a:latin typeface="Times New Roman" panose="02020503050405090304" pitchFamily="18" charset="0"/>
                <a:cs typeface="Times New Roman" panose="02020503050405090304" pitchFamily="18" charset="0"/>
              </a:rPr>
              <a:t>Good</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Memory</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V.S</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Good</a:t>
            </a:r>
            <a:r>
              <a:rPr lang="zh-CN" altLang="en-US" sz="20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Learning</a:t>
            </a:r>
            <a:r>
              <a:rPr lang="zh-CN" altLang="en-US" sz="2000" dirty="0">
                <a:latin typeface="Times New Roman" panose="02020503050405090304" pitchFamily="18" charset="0"/>
                <a:cs typeface="Times New Roman" panose="02020503050405090304" pitchFamily="18" charset="0"/>
              </a:rPr>
              <a:t> </a:t>
            </a:r>
            <a:endParaRPr lang="en-US" sz="2000" dirty="0">
              <a:latin typeface="Times New Roman" panose="02020503050405090304" pitchFamily="18" charset="0"/>
              <a:cs typeface="Times New Roman" panose="02020503050405090304" pitchFamily="18" charset="0"/>
            </a:endParaRPr>
          </a:p>
        </p:txBody>
      </p:sp>
      <p:pic>
        <p:nvPicPr>
          <p:cNvPr id="5" name="Picture 4"/>
          <p:cNvPicPr>
            <a:picLocks noChangeAspect="1"/>
          </p:cNvPicPr>
          <p:nvPr/>
        </p:nvPicPr>
        <p:blipFill>
          <a:blip r:embed="rId2"/>
          <a:stretch>
            <a:fillRect/>
          </a:stretch>
        </p:blipFill>
        <p:spPr>
          <a:xfrm>
            <a:off x="6417734" y="3136337"/>
            <a:ext cx="4935970" cy="20960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7036" y="1467496"/>
            <a:ext cx="5908964" cy="1793053"/>
          </a:xfrm>
        </p:spPr>
        <p:txBody>
          <a:bodyPr vert="horz" lIns="91440" tIns="45720" rIns="91440" bIns="45720" rtlCol="0" anchor="b">
            <a:normAutofit/>
          </a:bodyPr>
          <a:lstStyle/>
          <a:p>
            <a:pPr algn="ctr"/>
            <a:r>
              <a:rPr lang="en-US"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503050405090304" pitchFamily="18" charset="0"/>
                <a:cs typeface="Times New Roman" panose="02020503050405090304" pitchFamily="18" charset="0"/>
              </a:rPr>
              <a:t>Train</a:t>
            </a:r>
            <a:r>
              <a:rPr lang="en-US" altLang="zh-CN"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503050405090304" pitchFamily="18" charset="0"/>
                <a:cs typeface="Times New Roman" panose="02020503050405090304" pitchFamily="18" charset="0"/>
              </a:rPr>
              <a:t>, validation, test</a:t>
            </a:r>
            <a:endParaRPr lang="en-US"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715605" y="4275469"/>
            <a:ext cx="4798140" cy="1793053"/>
          </a:xfrm>
        </p:spPr>
        <p:txBody>
          <a:bodyPr vert="horz" lIns="91440" tIns="45720" rIns="91440" bIns="45720" rtlCol="0" anchor="t">
            <a:normAutofit/>
          </a:bodyPr>
          <a:lstStyle/>
          <a:p>
            <a:pPr marL="0" indent="0" algn="ctr">
              <a:buNone/>
            </a:pPr>
            <a:r>
              <a:rPr lang="en-US" altLang="zh-CN" dirty="0">
                <a:gradFill flip="none" rotWithShape="1">
                  <a:gsLst>
                    <a:gs pos="0">
                      <a:schemeClr val="tx1"/>
                    </a:gs>
                    <a:gs pos="100000">
                      <a:schemeClr val="tx1">
                        <a:lumMod val="75000"/>
                      </a:schemeClr>
                    </a:gs>
                  </a:gsLst>
                  <a:lin ang="5400000" scaled="0"/>
                  <a:tileRect/>
                </a:gradFill>
                <a:latin typeface="Times New Roman" panose="02020503050405090304" pitchFamily="18" charset="0"/>
                <a:cs typeface="Times New Roman" panose="02020503050405090304" pitchFamily="18" charset="0"/>
              </a:rPr>
              <a:t>Good Memory V.S Good Learning </a:t>
            </a:r>
            <a:endParaRPr lang="en-US" dirty="0">
              <a:gradFill flip="none" rotWithShape="1">
                <a:gsLst>
                  <a:gs pos="0">
                    <a:schemeClr val="tx1"/>
                  </a:gs>
                  <a:gs pos="100000">
                    <a:schemeClr val="tx1">
                      <a:lumMod val="75000"/>
                    </a:schemeClr>
                  </a:gs>
                </a:gsLst>
                <a:lin ang="5400000" scaled="0"/>
                <a:tileRect/>
              </a:gradFill>
              <a:latin typeface="Times New Roman" panose="02020503050405090304" pitchFamily="18" charset="0"/>
              <a:cs typeface="Times New Roman" panose="02020503050405090304" pitchFamily="18" charset="0"/>
            </a:endParaRPr>
          </a:p>
        </p:txBody>
      </p:sp>
      <p:sp>
        <p:nvSpPr>
          <p:cNvPr id="14" name="Rounded Rectangle 7"/>
          <p:cNvSpPr>
            <a:spLocks noGrp="1" noRot="1" noChangeAspect="1" noMove="1" noResize="1" noEditPoints="1" noAdjustHandles="1" noChangeArrowheads="1" noChangeShapeType="1" noTextEdit="1"/>
          </p:cNvSpPr>
          <p:nvPr/>
        </p:nvSpPr>
        <p:spPr>
          <a:xfrm>
            <a:off x="6229350" y="620720"/>
            <a:ext cx="5506065" cy="5597200"/>
          </a:xfrm>
          <a:prstGeom prst="roundRect">
            <a:avLst>
              <a:gd name="adj" fmla="val 2601"/>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6406678" y="1025765"/>
            <a:ext cx="5147147" cy="2676516"/>
          </a:xfrm>
          <a:prstGeom prst="rect">
            <a:avLst/>
          </a:prstGeom>
        </p:spPr>
      </p:pic>
      <p:pic>
        <p:nvPicPr>
          <p:cNvPr id="4" name="Picture 3"/>
          <p:cNvPicPr>
            <a:picLocks noChangeAspect="1"/>
          </p:cNvPicPr>
          <p:nvPr/>
        </p:nvPicPr>
        <p:blipFill>
          <a:blip r:embed="rId3"/>
          <a:stretch>
            <a:fillRect/>
          </a:stretch>
        </p:blipFill>
        <p:spPr>
          <a:xfrm>
            <a:off x="6420379" y="4364449"/>
            <a:ext cx="2479439" cy="1394684"/>
          </a:xfrm>
          <a:prstGeom prst="rect">
            <a:avLst/>
          </a:prstGeom>
        </p:spPr>
      </p:pic>
      <p:pic>
        <p:nvPicPr>
          <p:cNvPr id="6" name="Picture 5"/>
          <p:cNvPicPr>
            <a:picLocks noChangeAspect="1"/>
          </p:cNvPicPr>
          <p:nvPr/>
        </p:nvPicPr>
        <p:blipFill>
          <a:blip r:embed="rId4"/>
          <a:stretch>
            <a:fillRect/>
          </a:stretch>
        </p:blipFill>
        <p:spPr>
          <a:xfrm>
            <a:off x="9060685" y="4363387"/>
            <a:ext cx="2493140" cy="139680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13725B2D-BA38-4624-B5EA-37F92F808B36}"/>
              </a:ext>
            </a:extLst>
          </p:cNvPr>
          <p:cNvSpPr txBox="1"/>
          <p:nvPr/>
        </p:nvSpPr>
        <p:spPr>
          <a:xfrm>
            <a:off x="1028699" y="987136"/>
            <a:ext cx="517160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Framework</a:t>
            </a:r>
            <a:r>
              <a:rPr lang="zh-CN" altLang="en-US" sz="2800" dirty="0"/>
              <a:t> </a:t>
            </a:r>
            <a:r>
              <a:rPr lang="zh-CN" altLang="en-US" sz="2800" dirty="0">
                <a:latin typeface="KaiTi" panose="02010609060101010101" pitchFamily="49" charset="-122"/>
                <a:ea typeface="KaiTi" panose="02010609060101010101" pitchFamily="49" charset="-122"/>
              </a:rPr>
              <a:t>机器学习的通用框架</a:t>
            </a:r>
            <a:endParaRPr lang="en-CN" sz="2800" dirty="0">
              <a:latin typeface="KaiTi" panose="02010609060101010101" pitchFamily="49" charset="-122"/>
              <a:ea typeface="KaiTi" panose="02010609060101010101" pitchFamily="49" charset="-122"/>
            </a:endParaRPr>
          </a:p>
        </p:txBody>
      </p:sp>
      <p:sp>
        <p:nvSpPr>
          <p:cNvPr id="44" name="Can 3">
            <a:extLst>
              <a:ext uri="{FF2B5EF4-FFF2-40B4-BE49-F238E27FC236}">
                <a16:creationId xmlns:a16="http://schemas.microsoft.com/office/drawing/2014/main" id="{0B962C61-EBD9-4DF1-8FA6-FEE09A0B6427}"/>
              </a:ext>
            </a:extLst>
          </p:cNvPr>
          <p:cNvSpPr/>
          <p:nvPr/>
        </p:nvSpPr>
        <p:spPr>
          <a:xfrm>
            <a:off x="529936" y="3054924"/>
            <a:ext cx="1298863" cy="1142999"/>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CN" sz="2000" dirty="0">
                <a:latin typeface="Times New Roman" panose="02020603050405020304" pitchFamily="18" charset="0"/>
                <a:cs typeface="Times New Roman" panose="02020603050405020304" pitchFamily="18" charset="0"/>
              </a:rPr>
              <a:t>Observed</a:t>
            </a:r>
          </a:p>
          <a:p>
            <a:pPr algn="ctr"/>
            <a:r>
              <a:rPr lang="en-CN" sz="2000" dirty="0">
                <a:latin typeface="Times New Roman" panose="02020603050405020304" pitchFamily="18" charset="0"/>
                <a:cs typeface="Times New Roman" panose="02020603050405020304" pitchFamily="18" charset="0"/>
              </a:rPr>
              <a:t>Data</a:t>
            </a:r>
          </a:p>
        </p:txBody>
      </p:sp>
      <p:sp>
        <p:nvSpPr>
          <p:cNvPr id="45" name="Rounded Rectangle 4">
            <a:extLst>
              <a:ext uri="{FF2B5EF4-FFF2-40B4-BE49-F238E27FC236}">
                <a16:creationId xmlns:a16="http://schemas.microsoft.com/office/drawing/2014/main" id="{341432A2-8887-44A8-B7CC-9D0F747770AA}"/>
              </a:ext>
            </a:extLst>
          </p:cNvPr>
          <p:cNvSpPr/>
          <p:nvPr/>
        </p:nvSpPr>
        <p:spPr>
          <a:xfrm>
            <a:off x="2287346" y="3241961"/>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err="1">
                <a:latin typeface="KaiTi" panose="02010609060101010101" pitchFamily="49" charset="-122"/>
                <a:ea typeface="KaiTi" panose="02010609060101010101" pitchFamily="49" charset="-122"/>
              </a:rPr>
              <a:t>特征提取</a:t>
            </a:r>
            <a:endParaRPr lang="en-US" sz="2000" dirty="0">
              <a:latin typeface="KaiTi" panose="02010609060101010101" pitchFamily="49" charset="-122"/>
              <a:ea typeface="KaiTi"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F</a:t>
            </a:r>
            <a:r>
              <a:rPr lang="en-CN" sz="2000" dirty="0">
                <a:latin typeface="Times New Roman" panose="02020603050405020304" pitchFamily="18" charset="0"/>
                <a:cs typeface="Times New Roman" panose="02020603050405020304" pitchFamily="18" charset="0"/>
              </a:rPr>
              <a:t>e</a:t>
            </a:r>
            <a:r>
              <a:rPr lang="en-US" altLang="zh-CN" sz="2000" dirty="0" err="1">
                <a:latin typeface="Times New Roman" panose="02020603050405020304" pitchFamily="18" charset="0"/>
                <a:cs typeface="Times New Roman" panose="02020603050405020304" pitchFamily="18" charset="0"/>
              </a:rPr>
              <a:t>ature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extractor</a:t>
            </a:r>
            <a:endParaRPr lang="en-CN" sz="2000" dirty="0">
              <a:latin typeface="Times New Roman" panose="02020603050405020304" pitchFamily="18" charset="0"/>
              <a:cs typeface="Times New Roman" panose="02020603050405020304" pitchFamily="18" charset="0"/>
            </a:endParaRPr>
          </a:p>
        </p:txBody>
      </p:sp>
      <p:sp>
        <p:nvSpPr>
          <p:cNvPr id="46" name="Rounded Rectangle 5">
            <a:extLst>
              <a:ext uri="{FF2B5EF4-FFF2-40B4-BE49-F238E27FC236}">
                <a16:creationId xmlns:a16="http://schemas.microsoft.com/office/drawing/2014/main" id="{608E311A-D3D9-4192-8C59-A0868AFCD7C3}"/>
              </a:ext>
            </a:extLst>
          </p:cNvPr>
          <p:cNvSpPr/>
          <p:nvPr/>
        </p:nvSpPr>
        <p:spPr>
          <a:xfrm>
            <a:off x="5109798" y="3241961"/>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CN" sz="2000" dirty="0">
                <a:latin typeface="KaiTi" panose="02010609060101010101" pitchFamily="49" charset="-122"/>
                <a:ea typeface="KaiTi" panose="02010609060101010101" pitchFamily="49" charset="-122"/>
              </a:rPr>
              <a:t>向量</a:t>
            </a:r>
          </a:p>
          <a:p>
            <a:pPr algn="ctr"/>
            <a:r>
              <a:rPr lang="en-CN" sz="2000" dirty="0">
                <a:latin typeface="Times New Roman" panose="02020603050405020304" pitchFamily="18" charset="0"/>
                <a:cs typeface="Times New Roman" panose="02020603050405020304" pitchFamily="18" charset="0"/>
              </a:rPr>
              <a:t>vector</a:t>
            </a:r>
            <a:endParaRPr lang="en-CN" dirty="0">
              <a:latin typeface="Times New Roman" panose="02020603050405020304" pitchFamily="18" charset="0"/>
              <a:cs typeface="Times New Roman" panose="02020603050405020304" pitchFamily="18" charset="0"/>
            </a:endParaRPr>
          </a:p>
        </p:txBody>
      </p:sp>
      <p:sp>
        <p:nvSpPr>
          <p:cNvPr id="47" name="Rounded Rectangle 6">
            <a:extLst>
              <a:ext uri="{FF2B5EF4-FFF2-40B4-BE49-F238E27FC236}">
                <a16:creationId xmlns:a16="http://schemas.microsoft.com/office/drawing/2014/main" id="{1D9C0854-7E6C-4422-9F9A-28C1DA1BC292}"/>
              </a:ext>
            </a:extLst>
          </p:cNvPr>
          <p:cNvSpPr/>
          <p:nvPr/>
        </p:nvSpPr>
        <p:spPr>
          <a:xfrm>
            <a:off x="6575330" y="3241961"/>
            <a:ext cx="1467234" cy="76892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CN" sz="2000" dirty="0">
                <a:latin typeface="KaiTi" panose="02010609060101010101" pitchFamily="49" charset="-122"/>
                <a:ea typeface="KaiTi" panose="02010609060101010101" pitchFamily="49" charset="-122"/>
              </a:rPr>
              <a:t>学习</a:t>
            </a:r>
          </a:p>
          <a:p>
            <a:pPr algn="ctr"/>
            <a:r>
              <a:rPr lang="en-CN" sz="2000" dirty="0">
                <a:latin typeface="Times New Roman" panose="02020603050405020304" pitchFamily="18" charset="0"/>
                <a:cs typeface="Times New Roman" panose="02020603050405020304" pitchFamily="18" charset="0"/>
              </a:rPr>
              <a:t>Lea</a:t>
            </a:r>
            <a:r>
              <a:rPr lang="en-US" altLang="zh-CN" sz="2000" dirty="0">
                <a:latin typeface="Times New Roman" panose="02020603050405020304" pitchFamily="18" charset="0"/>
                <a:cs typeface="Times New Roman" panose="02020603050405020304" pitchFamily="18" charset="0"/>
              </a:rPr>
              <a:t>r</a:t>
            </a:r>
            <a:r>
              <a:rPr lang="en-CN" sz="2000" dirty="0">
                <a:latin typeface="Times New Roman" panose="02020603050405020304" pitchFamily="18" charset="0"/>
                <a:cs typeface="Times New Roman" panose="02020603050405020304" pitchFamily="18" charset="0"/>
              </a:rPr>
              <a:t>ning</a:t>
            </a:r>
          </a:p>
        </p:txBody>
      </p:sp>
      <p:sp>
        <p:nvSpPr>
          <p:cNvPr id="48" name="Rounded Rectangle 7">
            <a:extLst>
              <a:ext uri="{FF2B5EF4-FFF2-40B4-BE49-F238E27FC236}">
                <a16:creationId xmlns:a16="http://schemas.microsoft.com/office/drawing/2014/main" id="{515F5672-3B16-406F-B2EC-DCA85558EFBE}"/>
              </a:ext>
            </a:extLst>
          </p:cNvPr>
          <p:cNvSpPr/>
          <p:nvPr/>
        </p:nvSpPr>
        <p:spPr>
          <a:xfrm>
            <a:off x="8733175" y="3269667"/>
            <a:ext cx="1093576" cy="76892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latin typeface="Times New Roman" panose="02020603050405020304" pitchFamily="18" charset="0"/>
                <a:cs typeface="Times New Roman" panose="02020603050405020304" pitchFamily="18" charset="0"/>
              </a:rPr>
              <a:t>f</a:t>
            </a:r>
          </a:p>
        </p:txBody>
      </p:sp>
      <p:sp>
        <p:nvSpPr>
          <p:cNvPr id="49" name="Rounded Rectangle 8">
            <a:extLst>
              <a:ext uri="{FF2B5EF4-FFF2-40B4-BE49-F238E27FC236}">
                <a16:creationId xmlns:a16="http://schemas.microsoft.com/office/drawing/2014/main" id="{4670CE74-8470-43EF-B5BB-AD9DA4AA9F25}"/>
              </a:ext>
            </a:extLst>
          </p:cNvPr>
          <p:cNvSpPr/>
          <p:nvPr/>
        </p:nvSpPr>
        <p:spPr>
          <a:xfrm>
            <a:off x="8733175" y="1789067"/>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x</a:t>
            </a:r>
            <a:endParaRPr lang="en-CN" sz="2000" dirty="0">
              <a:latin typeface="Times New Roman" panose="02020603050405020304" pitchFamily="18" charset="0"/>
              <a:cs typeface="Times New Roman" panose="02020603050405020304" pitchFamily="18" charset="0"/>
            </a:endParaRPr>
          </a:p>
        </p:txBody>
      </p:sp>
      <p:sp>
        <p:nvSpPr>
          <p:cNvPr id="50" name="Rounded Rectangle 9">
            <a:extLst>
              <a:ext uri="{FF2B5EF4-FFF2-40B4-BE49-F238E27FC236}">
                <a16:creationId xmlns:a16="http://schemas.microsoft.com/office/drawing/2014/main" id="{D80E00F4-4E34-4BA8-A31A-E0B1A356BD05}"/>
              </a:ext>
            </a:extLst>
          </p:cNvPr>
          <p:cNvSpPr/>
          <p:nvPr/>
        </p:nvSpPr>
        <p:spPr>
          <a:xfrm>
            <a:off x="8745490" y="4447852"/>
            <a:ext cx="1096307" cy="7689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N" sz="2000" dirty="0">
                <a:latin typeface="Times New Roman" panose="02020603050405020304" pitchFamily="18" charset="0"/>
                <a:cs typeface="Times New Roman" panose="02020603050405020304" pitchFamily="18" charset="0"/>
              </a:rPr>
              <a:t>y</a:t>
            </a:r>
          </a:p>
        </p:txBody>
      </p:sp>
      <p:sp>
        <p:nvSpPr>
          <p:cNvPr id="51" name="Rounded Rectangle 10">
            <a:extLst>
              <a:ext uri="{FF2B5EF4-FFF2-40B4-BE49-F238E27FC236}">
                <a16:creationId xmlns:a16="http://schemas.microsoft.com/office/drawing/2014/main" id="{989C0D92-47EB-4AB8-9374-E90D064DE4E9}"/>
              </a:ext>
            </a:extLst>
          </p:cNvPr>
          <p:cNvSpPr/>
          <p:nvPr/>
        </p:nvSpPr>
        <p:spPr>
          <a:xfrm>
            <a:off x="7957319" y="602672"/>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err="1">
                <a:latin typeface="KaiTi" panose="02010609060101010101" pitchFamily="49" charset="-122"/>
                <a:ea typeface="KaiTi" panose="02010609060101010101" pitchFamily="49" charset="-122"/>
              </a:rPr>
              <a:t>特征提取</a:t>
            </a:r>
            <a:endParaRPr lang="en-US" sz="2000" dirty="0">
              <a:latin typeface="KaiTi" panose="02010609060101010101" pitchFamily="49" charset="-122"/>
              <a:ea typeface="KaiTi"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F</a:t>
            </a:r>
            <a:r>
              <a:rPr lang="en-CN" sz="2000" dirty="0">
                <a:latin typeface="Times New Roman" panose="02020603050405020304" pitchFamily="18" charset="0"/>
                <a:cs typeface="Times New Roman" panose="02020603050405020304" pitchFamily="18" charset="0"/>
              </a:rPr>
              <a:t>e</a:t>
            </a:r>
            <a:r>
              <a:rPr lang="en-US" altLang="zh-CN" sz="2000" dirty="0" err="1">
                <a:latin typeface="Times New Roman" panose="02020603050405020304" pitchFamily="18" charset="0"/>
                <a:cs typeface="Times New Roman" panose="02020603050405020304" pitchFamily="18" charset="0"/>
              </a:rPr>
              <a:t>ature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extractor</a:t>
            </a:r>
            <a:endParaRPr lang="en-CN" sz="2000" dirty="0">
              <a:latin typeface="Times New Roman" panose="02020603050405020304" pitchFamily="18" charset="0"/>
              <a:cs typeface="Times New Roman" panose="02020603050405020304" pitchFamily="18" charset="0"/>
            </a:endParaRPr>
          </a:p>
        </p:txBody>
      </p:sp>
      <p:sp>
        <p:nvSpPr>
          <p:cNvPr id="52" name="Can 11">
            <a:extLst>
              <a:ext uri="{FF2B5EF4-FFF2-40B4-BE49-F238E27FC236}">
                <a16:creationId xmlns:a16="http://schemas.microsoft.com/office/drawing/2014/main" id="{10155A47-2A55-4C88-A227-85BB22B8DFAF}"/>
              </a:ext>
            </a:extLst>
          </p:cNvPr>
          <p:cNvSpPr/>
          <p:nvPr/>
        </p:nvSpPr>
        <p:spPr>
          <a:xfrm>
            <a:off x="6575330" y="450484"/>
            <a:ext cx="1049427" cy="1059872"/>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CN" sz="2000" dirty="0">
                <a:latin typeface="Times New Roman" panose="02020603050405020304" pitchFamily="18" charset="0"/>
                <a:cs typeface="Times New Roman" panose="02020603050405020304" pitchFamily="18" charset="0"/>
              </a:rPr>
              <a:t>New</a:t>
            </a:r>
          </a:p>
          <a:p>
            <a:pPr algn="ctr"/>
            <a:r>
              <a:rPr lang="en-CN" sz="2000" dirty="0">
                <a:latin typeface="Times New Roman" panose="02020603050405020304" pitchFamily="18" charset="0"/>
                <a:cs typeface="Times New Roman" panose="02020603050405020304" pitchFamily="18" charset="0"/>
              </a:rPr>
              <a:t>Data</a:t>
            </a:r>
          </a:p>
        </p:txBody>
      </p:sp>
      <p:sp>
        <p:nvSpPr>
          <p:cNvPr id="53" name="Right Arrow 12">
            <a:extLst>
              <a:ext uri="{FF2B5EF4-FFF2-40B4-BE49-F238E27FC236}">
                <a16:creationId xmlns:a16="http://schemas.microsoft.com/office/drawing/2014/main" id="{56F54CD6-2D40-4EF8-807C-C0433794E375}"/>
              </a:ext>
            </a:extLst>
          </p:cNvPr>
          <p:cNvSpPr/>
          <p:nvPr/>
        </p:nvSpPr>
        <p:spPr>
          <a:xfrm>
            <a:off x="1943100"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4" name="Right Arrow 13">
            <a:extLst>
              <a:ext uri="{FF2B5EF4-FFF2-40B4-BE49-F238E27FC236}">
                <a16:creationId xmlns:a16="http://schemas.microsoft.com/office/drawing/2014/main" id="{B863180C-8AA4-4747-9875-2D2DE4B19251}"/>
              </a:ext>
            </a:extLst>
          </p:cNvPr>
          <p:cNvSpPr/>
          <p:nvPr/>
        </p:nvSpPr>
        <p:spPr>
          <a:xfrm>
            <a:off x="4829243"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ight Arrow 14">
            <a:extLst>
              <a:ext uri="{FF2B5EF4-FFF2-40B4-BE49-F238E27FC236}">
                <a16:creationId xmlns:a16="http://schemas.microsoft.com/office/drawing/2014/main" id="{85184EE4-E705-4803-8818-0F0FEDD905E9}"/>
              </a:ext>
            </a:extLst>
          </p:cNvPr>
          <p:cNvSpPr/>
          <p:nvPr/>
        </p:nvSpPr>
        <p:spPr>
          <a:xfrm>
            <a:off x="6309688"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ight Arrow 15">
            <a:extLst>
              <a:ext uri="{FF2B5EF4-FFF2-40B4-BE49-F238E27FC236}">
                <a16:creationId xmlns:a16="http://schemas.microsoft.com/office/drawing/2014/main" id="{B9CAC865-DA1F-4865-BE66-DEBDFADA8155}"/>
              </a:ext>
            </a:extLst>
          </p:cNvPr>
          <p:cNvSpPr/>
          <p:nvPr/>
        </p:nvSpPr>
        <p:spPr>
          <a:xfrm>
            <a:off x="8295024"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ight Arrow 16">
            <a:extLst>
              <a:ext uri="{FF2B5EF4-FFF2-40B4-BE49-F238E27FC236}">
                <a16:creationId xmlns:a16="http://schemas.microsoft.com/office/drawing/2014/main" id="{EAC7B7DA-8E84-4E5B-B901-C83621217688}"/>
              </a:ext>
            </a:extLst>
          </p:cNvPr>
          <p:cNvSpPr/>
          <p:nvPr/>
        </p:nvSpPr>
        <p:spPr>
          <a:xfrm rot="5400000">
            <a:off x="9165716" y="4268924"/>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Right Arrow 17">
            <a:extLst>
              <a:ext uri="{FF2B5EF4-FFF2-40B4-BE49-F238E27FC236}">
                <a16:creationId xmlns:a16="http://schemas.microsoft.com/office/drawing/2014/main" id="{799BD333-0CD2-4DE3-9FD9-3CE54C15BC6A}"/>
              </a:ext>
            </a:extLst>
          </p:cNvPr>
          <p:cNvSpPr/>
          <p:nvPr/>
        </p:nvSpPr>
        <p:spPr>
          <a:xfrm rot="5400000">
            <a:off x="9160467" y="2862688"/>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Right Arrow 18">
            <a:extLst>
              <a:ext uri="{FF2B5EF4-FFF2-40B4-BE49-F238E27FC236}">
                <a16:creationId xmlns:a16="http://schemas.microsoft.com/office/drawing/2014/main" id="{5F4B6BF5-95A8-4298-AACC-37A9F41D1F14}"/>
              </a:ext>
            </a:extLst>
          </p:cNvPr>
          <p:cNvSpPr/>
          <p:nvPr/>
        </p:nvSpPr>
        <p:spPr>
          <a:xfrm rot="5400000">
            <a:off x="9160466" y="1519615"/>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ight Arrow 19">
            <a:extLst>
              <a:ext uri="{FF2B5EF4-FFF2-40B4-BE49-F238E27FC236}">
                <a16:creationId xmlns:a16="http://schemas.microsoft.com/office/drawing/2014/main" id="{86B47B24-D050-4D78-AD9E-495000924FE4}"/>
              </a:ext>
            </a:extLst>
          </p:cNvPr>
          <p:cNvSpPr/>
          <p:nvPr/>
        </p:nvSpPr>
        <p:spPr>
          <a:xfrm>
            <a:off x="7671542" y="898810"/>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TextBox 20">
            <a:extLst>
              <a:ext uri="{FF2B5EF4-FFF2-40B4-BE49-F238E27FC236}">
                <a16:creationId xmlns:a16="http://schemas.microsoft.com/office/drawing/2014/main" id="{6DAF78F5-E6D5-4C59-B6CB-C50B6616A488}"/>
              </a:ext>
            </a:extLst>
          </p:cNvPr>
          <p:cNvSpPr txBox="1"/>
          <p:nvPr/>
        </p:nvSpPr>
        <p:spPr>
          <a:xfrm>
            <a:off x="529936" y="5961758"/>
            <a:ext cx="7861896" cy="400110"/>
          </a:xfrm>
          <a:prstGeom prst="rect">
            <a:avLst/>
          </a:prstGeom>
          <a:noFill/>
        </p:spPr>
        <p:txBody>
          <a:bodyPr wrap="none" rtlCol="0">
            <a:spAutoFit/>
          </a:bodyPr>
          <a:lstStyle/>
          <a:p>
            <a:r>
              <a:rPr lang="en-CN" sz="2000" dirty="0">
                <a:latin typeface="Times New Roman" panose="02020603050405020304" pitchFamily="18" charset="0"/>
                <a:cs typeface="Times New Roman" panose="02020603050405020304" pitchFamily="18" charset="0"/>
              </a:rPr>
              <a:t>What</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difference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Unsupervised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endParaRPr lang="en-CN" sz="2000" dirty="0">
              <a:latin typeface="Times New Roman" panose="02020603050405020304" pitchFamily="18" charset="0"/>
              <a:cs typeface="Times New Roman" panose="02020603050405020304" pitchFamily="18" charset="0"/>
            </a:endParaRPr>
          </a:p>
        </p:txBody>
      </p:sp>
      <p:sp>
        <p:nvSpPr>
          <p:cNvPr id="62" name="Rounded Rectangle 21">
            <a:extLst>
              <a:ext uri="{FF2B5EF4-FFF2-40B4-BE49-F238E27FC236}">
                <a16:creationId xmlns:a16="http://schemas.microsoft.com/office/drawing/2014/main" id="{240D67D1-376D-4930-8258-2C1BDED517B7}"/>
              </a:ext>
            </a:extLst>
          </p:cNvPr>
          <p:cNvSpPr/>
          <p:nvPr/>
        </p:nvSpPr>
        <p:spPr>
          <a:xfrm>
            <a:off x="5943600" y="4237752"/>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0.21,</a:t>
            </a:r>
            <a:r>
              <a:rPr lang="zh-CN" altLang="en-US" sz="1050" dirty="0">
                <a:latin typeface="Times New Roman" panose="02020603050405020304" pitchFamily="18" charset="0"/>
                <a:cs typeface="Times New Roman" panose="02020603050405020304" pitchFamily="18" charset="0"/>
              </a:rPr>
              <a:t> </a:t>
            </a:r>
            <a:endParaRPr lang="en-US" altLang="zh-CN" sz="1050" dirty="0">
              <a:latin typeface="Times New Roman" panose="02020603050405020304" pitchFamily="18" charset="0"/>
              <a:cs typeface="Times New Roman" panose="02020603050405020304" pitchFamily="18" charset="0"/>
            </a:endParaRPr>
          </a:p>
          <a:p>
            <a:pPr algn="ctr"/>
            <a:r>
              <a:rPr lang="en-US" altLang="zh-CN" sz="1050" dirty="0">
                <a:latin typeface="Times New Roman" panose="02020603050405020304" pitchFamily="18" charset="0"/>
                <a:cs typeface="Times New Roman" panose="02020603050405020304" pitchFamily="18" charset="0"/>
              </a:rPr>
              <a:t>            0.33,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CN" sz="1050" dirty="0">
              <a:latin typeface="Times New Roman" panose="02020603050405020304" pitchFamily="18" charset="0"/>
              <a:cs typeface="Times New Roman" panose="02020603050405020304" pitchFamily="18" charset="0"/>
            </a:endParaRPr>
          </a:p>
        </p:txBody>
      </p:sp>
      <p:sp>
        <p:nvSpPr>
          <p:cNvPr id="63" name="Rounded Rectangle 22">
            <a:extLst>
              <a:ext uri="{FF2B5EF4-FFF2-40B4-BE49-F238E27FC236}">
                <a16:creationId xmlns:a16="http://schemas.microsoft.com/office/drawing/2014/main" id="{FAF12AC0-A2DC-47FA-8DCB-AC2557AAA3B4}"/>
              </a:ext>
            </a:extLst>
          </p:cNvPr>
          <p:cNvSpPr/>
          <p:nvPr/>
        </p:nvSpPr>
        <p:spPr>
          <a:xfrm>
            <a:off x="7624757" y="4254724"/>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endParaRPr lang="en-CN" sz="1050" dirty="0">
              <a:latin typeface="Times New Roman" panose="02020603050405020304" pitchFamily="18" charset="0"/>
              <a:cs typeface="Times New Roman" panose="02020603050405020304" pitchFamily="18" charset="0"/>
            </a:endParaRPr>
          </a:p>
        </p:txBody>
      </p:sp>
      <p:sp>
        <p:nvSpPr>
          <p:cNvPr id="64" name="Rounded Rectangle 26">
            <a:extLst>
              <a:ext uri="{FF2B5EF4-FFF2-40B4-BE49-F238E27FC236}">
                <a16:creationId xmlns:a16="http://schemas.microsoft.com/office/drawing/2014/main" id="{5A55EC4F-6FBC-4E15-8A01-3691F01978E0}"/>
              </a:ext>
            </a:extLst>
          </p:cNvPr>
          <p:cNvSpPr/>
          <p:nvPr/>
        </p:nvSpPr>
        <p:spPr>
          <a:xfrm>
            <a:off x="5943600" y="4753084"/>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X2</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[0.23,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p>
          <a:p>
            <a:pPr algn="ctr"/>
            <a:r>
              <a:rPr lang="en-US" altLang="zh-CN" sz="1050" dirty="0">
                <a:latin typeface="Times New Roman" panose="02020603050405020304" pitchFamily="18" charset="0"/>
                <a:cs typeface="Times New Roman" panose="02020603050405020304" pitchFamily="18" charset="0"/>
              </a:rPr>
              <a:t>        </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0.33,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CN" sz="1050" dirty="0">
              <a:latin typeface="Times New Roman" panose="02020603050405020304" pitchFamily="18" charset="0"/>
              <a:cs typeface="Times New Roman" panose="02020603050405020304" pitchFamily="18" charset="0"/>
            </a:endParaRPr>
          </a:p>
        </p:txBody>
      </p:sp>
      <p:sp>
        <p:nvSpPr>
          <p:cNvPr id="66" name="Rounded Rectangle 27">
            <a:extLst>
              <a:ext uri="{FF2B5EF4-FFF2-40B4-BE49-F238E27FC236}">
                <a16:creationId xmlns:a16="http://schemas.microsoft.com/office/drawing/2014/main" id="{125856E7-07AA-4EDF-8979-FE55A6381A57}"/>
              </a:ext>
            </a:extLst>
          </p:cNvPr>
          <p:cNvSpPr/>
          <p:nvPr/>
        </p:nvSpPr>
        <p:spPr>
          <a:xfrm>
            <a:off x="7624757" y="4770056"/>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Y2</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endParaRPr lang="en-CN" sz="1050" dirty="0">
              <a:latin typeface="Times New Roman" panose="02020603050405020304" pitchFamily="18" charset="0"/>
              <a:cs typeface="Times New Roman" panose="02020603050405020304" pitchFamily="18" charset="0"/>
            </a:endParaRPr>
          </a:p>
        </p:txBody>
      </p:sp>
      <p:sp>
        <p:nvSpPr>
          <p:cNvPr id="67" name="Rounded Rectangle 28">
            <a:extLst>
              <a:ext uri="{FF2B5EF4-FFF2-40B4-BE49-F238E27FC236}">
                <a16:creationId xmlns:a16="http://schemas.microsoft.com/office/drawing/2014/main" id="{77F863D8-3A0F-40CE-8A38-3D692B631D25}"/>
              </a:ext>
            </a:extLst>
          </p:cNvPr>
          <p:cNvSpPr/>
          <p:nvPr/>
        </p:nvSpPr>
        <p:spPr>
          <a:xfrm>
            <a:off x="5943600" y="5276620"/>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[0.143,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0.87,</a:t>
            </a:r>
          </a:p>
          <a:p>
            <a:pPr algn="ctr"/>
            <a:r>
              <a:rPr lang="en-US" altLang="zh-CN" sz="1050" dirty="0">
                <a:latin typeface="Times New Roman" panose="02020603050405020304" pitchFamily="18" charset="0"/>
                <a:cs typeface="Times New Roman" panose="02020603050405020304" pitchFamily="18" charset="0"/>
              </a:rPr>
              <a:t>    0.1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CN" sz="1050" dirty="0">
              <a:latin typeface="Times New Roman" panose="02020603050405020304" pitchFamily="18" charset="0"/>
              <a:cs typeface="Times New Roman" panose="02020603050405020304" pitchFamily="18" charset="0"/>
            </a:endParaRPr>
          </a:p>
        </p:txBody>
      </p:sp>
      <p:sp>
        <p:nvSpPr>
          <p:cNvPr id="68" name="Rounded Rectangle 29">
            <a:extLst>
              <a:ext uri="{FF2B5EF4-FFF2-40B4-BE49-F238E27FC236}">
                <a16:creationId xmlns:a16="http://schemas.microsoft.com/office/drawing/2014/main" id="{C735DD2A-3F54-407F-BC85-6878542E6C0D}"/>
              </a:ext>
            </a:extLst>
          </p:cNvPr>
          <p:cNvSpPr/>
          <p:nvPr/>
        </p:nvSpPr>
        <p:spPr>
          <a:xfrm>
            <a:off x="7624757" y="5293592"/>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endParaRPr lang="en-CN" sz="1050" dirty="0">
              <a:latin typeface="Times New Roman" panose="02020603050405020304" pitchFamily="18" charset="0"/>
              <a:cs typeface="Times New Roman" panose="02020603050405020304" pitchFamily="18" charset="0"/>
            </a:endParaRPr>
          </a:p>
        </p:txBody>
      </p:sp>
      <p:sp>
        <p:nvSpPr>
          <p:cNvPr id="69" name="Rounded Rectangle 30">
            <a:extLst>
              <a:ext uri="{FF2B5EF4-FFF2-40B4-BE49-F238E27FC236}">
                <a16:creationId xmlns:a16="http://schemas.microsoft.com/office/drawing/2014/main" id="{50D4020A-5E88-4A72-8396-311CB23DDE8A}"/>
              </a:ext>
            </a:extLst>
          </p:cNvPr>
          <p:cNvSpPr/>
          <p:nvPr/>
        </p:nvSpPr>
        <p:spPr>
          <a:xfrm>
            <a:off x="5699760" y="4124960"/>
            <a:ext cx="3033415" cy="175768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70" name="Rounded Rectangle 31">
            <a:extLst>
              <a:ext uri="{FF2B5EF4-FFF2-40B4-BE49-F238E27FC236}">
                <a16:creationId xmlns:a16="http://schemas.microsoft.com/office/drawing/2014/main" id="{07A9E99E-53F5-4E21-BB54-CC809012CE8D}"/>
              </a:ext>
            </a:extLst>
          </p:cNvPr>
          <p:cNvSpPr/>
          <p:nvPr/>
        </p:nvSpPr>
        <p:spPr>
          <a:xfrm>
            <a:off x="3131823" y="5882640"/>
            <a:ext cx="2167542" cy="599441"/>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71" name="Rounded Rectangle 32">
            <a:extLst>
              <a:ext uri="{FF2B5EF4-FFF2-40B4-BE49-F238E27FC236}">
                <a16:creationId xmlns:a16="http://schemas.microsoft.com/office/drawing/2014/main" id="{71322658-2C78-467E-B1FC-E45C81D92F21}"/>
              </a:ext>
            </a:extLst>
          </p:cNvPr>
          <p:cNvSpPr/>
          <p:nvPr/>
        </p:nvSpPr>
        <p:spPr>
          <a:xfrm>
            <a:off x="5827425" y="4197923"/>
            <a:ext cx="1735592" cy="161284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72" name="Rounded Rectangle 33">
            <a:extLst>
              <a:ext uri="{FF2B5EF4-FFF2-40B4-BE49-F238E27FC236}">
                <a16:creationId xmlns:a16="http://schemas.microsoft.com/office/drawing/2014/main" id="{E8E0B61E-9E62-4764-9981-75C0FDD3EB2E}"/>
              </a:ext>
            </a:extLst>
          </p:cNvPr>
          <p:cNvSpPr/>
          <p:nvPr/>
        </p:nvSpPr>
        <p:spPr>
          <a:xfrm>
            <a:off x="5687825" y="5989871"/>
            <a:ext cx="2715746" cy="39270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73" name="Rounded Rectangle 34">
            <a:extLst>
              <a:ext uri="{FF2B5EF4-FFF2-40B4-BE49-F238E27FC236}">
                <a16:creationId xmlns:a16="http://schemas.microsoft.com/office/drawing/2014/main" id="{057BBCDB-A2D1-447A-B9A5-F2D84268C1A3}"/>
              </a:ext>
            </a:extLst>
          </p:cNvPr>
          <p:cNvSpPr/>
          <p:nvPr/>
        </p:nvSpPr>
        <p:spPr>
          <a:xfrm>
            <a:off x="10002132" y="4707167"/>
            <a:ext cx="1442720" cy="628423"/>
          </a:xfrm>
          <a:prstGeom prst="roundRect">
            <a:avLst/>
          </a:prstGeom>
          <a:solidFill>
            <a:srgbClr val="FFC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CN" sz="2000" dirty="0">
                <a:latin typeface="Times New Roman" panose="02020603050405020304" pitchFamily="18" charset="0"/>
                <a:cs typeface="Times New Roman" panose="02020603050405020304" pitchFamily="18" charset="0"/>
              </a:rPr>
              <a:t>Grad</a:t>
            </a:r>
            <a:r>
              <a:rPr lang="en-US" altLang="zh-CN" sz="2000" dirty="0" err="1">
                <a:latin typeface="Times New Roman" panose="02020603050405020304" pitchFamily="18" charset="0"/>
                <a:cs typeface="Times New Roman" panose="02020603050405020304" pitchFamily="18" charset="0"/>
              </a:rPr>
              <a:t>ient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Descent</a:t>
            </a:r>
            <a:endParaRPr lang="en-CN" sz="2000" dirty="0">
              <a:latin typeface="Times New Roman" panose="02020603050405020304" pitchFamily="18" charset="0"/>
              <a:cs typeface="Times New Roman" panose="02020603050405020304" pitchFamily="18" charset="0"/>
            </a:endParaRPr>
          </a:p>
        </p:txBody>
      </p:sp>
      <p:cxnSp>
        <p:nvCxnSpPr>
          <p:cNvPr id="74" name="Straight Connector 36">
            <a:extLst>
              <a:ext uri="{FF2B5EF4-FFF2-40B4-BE49-F238E27FC236}">
                <a16:creationId xmlns:a16="http://schemas.microsoft.com/office/drawing/2014/main" id="{9E3E3BF5-5E9B-4F4D-81BD-0D175B683B05}"/>
              </a:ext>
            </a:extLst>
          </p:cNvPr>
          <p:cNvCxnSpPr>
            <a:cxnSpLocks/>
            <a:stCxn id="73" idx="3"/>
            <a:endCxn id="69" idx="3"/>
          </p:cNvCxnSpPr>
          <p:nvPr/>
        </p:nvCxnSpPr>
        <p:spPr>
          <a:xfrm flipH="1" flipV="1">
            <a:off x="8733175" y="5003800"/>
            <a:ext cx="2711677" cy="17579"/>
          </a:xfrm>
          <a:prstGeom prst="line">
            <a:avLst/>
          </a:prstGeom>
        </p:spPr>
        <p:style>
          <a:lnRef idx="3">
            <a:schemeClr val="accent4"/>
          </a:lnRef>
          <a:fillRef idx="0">
            <a:schemeClr val="accent4"/>
          </a:fillRef>
          <a:effectRef idx="2">
            <a:schemeClr val="accent4"/>
          </a:effectRef>
          <a:fontRef idx="minor">
            <a:schemeClr val="tx1"/>
          </a:fontRef>
        </p:style>
      </p:cxnSp>
      <p:cxnSp>
        <p:nvCxnSpPr>
          <p:cNvPr id="75" name="Straight Connector 39">
            <a:extLst>
              <a:ext uri="{FF2B5EF4-FFF2-40B4-BE49-F238E27FC236}">
                <a16:creationId xmlns:a16="http://schemas.microsoft.com/office/drawing/2014/main" id="{46FF1319-CF57-4AE1-9A9F-FBA73D5A19AD}"/>
              </a:ext>
            </a:extLst>
          </p:cNvPr>
          <p:cNvCxnSpPr>
            <a:cxnSpLocks/>
            <a:stCxn id="73" idx="2"/>
          </p:cNvCxnSpPr>
          <p:nvPr/>
        </p:nvCxnSpPr>
        <p:spPr>
          <a:xfrm flipH="1">
            <a:off x="5109798" y="5335590"/>
            <a:ext cx="5613694" cy="626168"/>
          </a:xfrm>
          <a:prstGeom prst="line">
            <a:avLst/>
          </a:prstGeom>
        </p:spPr>
        <p:style>
          <a:lnRef idx="3">
            <a:schemeClr val="accent4"/>
          </a:lnRef>
          <a:fillRef idx="0">
            <a:schemeClr val="accent4"/>
          </a:fillRef>
          <a:effectRef idx="2">
            <a:schemeClr val="accent4"/>
          </a:effectRef>
          <a:fontRef idx="minor">
            <a:schemeClr val="tx1"/>
          </a:fontRef>
        </p:style>
      </p:cxnSp>
      <p:sp>
        <p:nvSpPr>
          <p:cNvPr id="76" name="Rounded Rectangle 2">
            <a:extLst>
              <a:ext uri="{FF2B5EF4-FFF2-40B4-BE49-F238E27FC236}">
                <a16:creationId xmlns:a16="http://schemas.microsoft.com/office/drawing/2014/main" id="{0B7D33E1-51CF-4559-B35B-B4FE655FF6B2}"/>
              </a:ext>
            </a:extLst>
          </p:cNvPr>
          <p:cNvSpPr/>
          <p:nvPr/>
        </p:nvSpPr>
        <p:spPr>
          <a:xfrm>
            <a:off x="10160398" y="2963466"/>
            <a:ext cx="1467234" cy="66295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dirty="0">
                <a:solidFill>
                  <a:schemeClr val="lt1"/>
                </a:solidFill>
                <a:latin typeface="Times New Roman" panose="02020603050405020304" pitchFamily="18" charset="0"/>
                <a:cs typeface="Times New Roman" panose="02020603050405020304" pitchFamily="18" charset="0"/>
              </a:rPr>
              <a:t>L</a:t>
            </a:r>
            <a:r>
              <a:rPr lang="en-CN" sz="2000" dirty="0">
                <a:solidFill>
                  <a:schemeClr val="lt1"/>
                </a:solidFill>
                <a:latin typeface="Times New Roman" panose="02020603050405020304" pitchFamily="18" charset="0"/>
                <a:cs typeface="Times New Roman" panose="02020603050405020304" pitchFamily="18" charset="0"/>
              </a:rPr>
              <a:t>oss</a:t>
            </a:r>
            <a:r>
              <a:rPr lang="zh-CN" altLang="en-US" sz="2000" dirty="0">
                <a:solidFill>
                  <a:schemeClr val="lt1"/>
                </a:solidFill>
                <a:latin typeface="Times New Roman" panose="02020603050405020304" pitchFamily="18" charset="0"/>
                <a:cs typeface="Times New Roman" panose="02020603050405020304" pitchFamily="18" charset="0"/>
              </a:rPr>
              <a:t> </a:t>
            </a:r>
            <a:r>
              <a:rPr lang="en-US" altLang="zh-CN" sz="2000" dirty="0">
                <a:solidFill>
                  <a:schemeClr val="lt1"/>
                </a:solidFill>
                <a:latin typeface="Times New Roman" panose="02020603050405020304" pitchFamily="18" charset="0"/>
                <a:cs typeface="Times New Roman" panose="02020603050405020304" pitchFamily="18" charset="0"/>
              </a:rPr>
              <a:t>function</a:t>
            </a:r>
            <a:endParaRPr lang="en-CN" sz="20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4" name="Rounded Rectangle 64">
                <a:extLst>
                  <a:ext uri="{FF2B5EF4-FFF2-40B4-BE49-F238E27FC236}">
                    <a16:creationId xmlns:a16="http://schemas.microsoft.com/office/drawing/2014/main" id="{ED1D9DB3-4E68-4EDB-9DE5-E30F138B9FF9}"/>
                  </a:ext>
                </a:extLst>
              </p:cNvPr>
              <p:cNvSpPr/>
              <p:nvPr/>
            </p:nvSpPr>
            <p:spPr>
              <a:xfrm>
                <a:off x="8160969" y="2959522"/>
                <a:ext cx="507099" cy="56201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N" sz="2000" i="1" smtClean="0">
                          <a:latin typeface="Cambria Math" panose="02040503050406030204" pitchFamily="18" charset="0"/>
                          <a:ea typeface="Cambria Math" panose="02040503050406030204" pitchFamily="18" charset="0"/>
                        </a:rPr>
                        <m:t>𝜃</m:t>
                      </m:r>
                    </m:oMath>
                  </m:oMathPara>
                </a14:m>
                <a:endParaRPr lang="en-CN" sz="2000" dirty="0">
                  <a:latin typeface="Times New Roman" panose="02020603050405020304" pitchFamily="18" charset="0"/>
                  <a:cs typeface="Times New Roman" panose="02020603050405020304" pitchFamily="18" charset="0"/>
                </a:endParaRPr>
              </a:p>
            </p:txBody>
          </p:sp>
        </mc:Choice>
        <mc:Fallback>
          <p:sp>
            <p:nvSpPr>
              <p:cNvPr id="84" name="Rounded Rectangle 64">
                <a:extLst>
                  <a:ext uri="{FF2B5EF4-FFF2-40B4-BE49-F238E27FC236}">
                    <a16:creationId xmlns:a16="http://schemas.microsoft.com/office/drawing/2014/main" id="{ED1D9DB3-4E68-4EDB-9DE5-E30F138B9FF9}"/>
                  </a:ext>
                </a:extLst>
              </p:cNvPr>
              <p:cNvSpPr>
                <a:spLocks noRot="1" noChangeAspect="1" noMove="1" noResize="1" noEditPoints="1" noAdjustHandles="1" noChangeArrowheads="1" noChangeShapeType="1" noTextEdit="1"/>
              </p:cNvSpPr>
              <p:nvPr/>
            </p:nvSpPr>
            <p:spPr>
              <a:xfrm>
                <a:off x="8160969" y="2959522"/>
                <a:ext cx="507099" cy="562014"/>
              </a:xfrm>
              <a:prstGeom prst="roundRect">
                <a:avLst/>
              </a:prstGeom>
              <a:blipFill>
                <a:blip r:embed="rId2"/>
                <a:stretch>
                  <a:fillRect/>
                </a:stretch>
              </a:blipFill>
              <a:ln>
                <a:solidFill>
                  <a:schemeClr val="tx1"/>
                </a:solidFill>
              </a:ln>
            </p:spPr>
            <p:txBody>
              <a:bodyPr/>
              <a:lstStyle/>
              <a:p>
                <a:r>
                  <a:rPr lang="zh-CN" altLang="en-US">
                    <a:noFill/>
                  </a:rPr>
                  <a:t> </a:t>
                </a:r>
              </a:p>
            </p:txBody>
          </p:sp>
        </mc:Fallback>
      </mc:AlternateContent>
      <p:sp>
        <p:nvSpPr>
          <p:cNvPr id="85" name="Oval 76">
            <a:extLst>
              <a:ext uri="{FF2B5EF4-FFF2-40B4-BE49-F238E27FC236}">
                <a16:creationId xmlns:a16="http://schemas.microsoft.com/office/drawing/2014/main" id="{CA32830F-BC87-4BCE-B9BA-AA51D23F8B5C}"/>
              </a:ext>
            </a:extLst>
          </p:cNvPr>
          <p:cNvSpPr/>
          <p:nvPr/>
        </p:nvSpPr>
        <p:spPr>
          <a:xfrm>
            <a:off x="7806100" y="2454771"/>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1</a:t>
            </a:r>
            <a:endParaRPr lang="en-CN" dirty="0"/>
          </a:p>
        </p:txBody>
      </p:sp>
      <p:sp>
        <p:nvSpPr>
          <p:cNvPr id="86" name="Oval 77">
            <a:extLst>
              <a:ext uri="{FF2B5EF4-FFF2-40B4-BE49-F238E27FC236}">
                <a16:creationId xmlns:a16="http://schemas.microsoft.com/office/drawing/2014/main" id="{D7B39532-17A1-41F7-B175-05E882513C92}"/>
              </a:ext>
            </a:extLst>
          </p:cNvPr>
          <p:cNvSpPr/>
          <p:nvPr/>
        </p:nvSpPr>
        <p:spPr>
          <a:xfrm>
            <a:off x="9460178" y="2811192"/>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2</a:t>
            </a:r>
            <a:endParaRPr lang="en-CN" dirty="0"/>
          </a:p>
        </p:txBody>
      </p:sp>
      <p:sp>
        <p:nvSpPr>
          <p:cNvPr id="87" name="Oval 78">
            <a:extLst>
              <a:ext uri="{FF2B5EF4-FFF2-40B4-BE49-F238E27FC236}">
                <a16:creationId xmlns:a16="http://schemas.microsoft.com/office/drawing/2014/main" id="{3C5DD1DD-813A-409E-B5D9-3575D603D9DB}"/>
              </a:ext>
            </a:extLst>
          </p:cNvPr>
          <p:cNvSpPr/>
          <p:nvPr/>
        </p:nvSpPr>
        <p:spPr>
          <a:xfrm>
            <a:off x="10723492" y="2430045"/>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3</a:t>
            </a:r>
            <a:endParaRPr lang="en-CN" dirty="0"/>
          </a:p>
        </p:txBody>
      </p:sp>
      <p:sp>
        <p:nvSpPr>
          <p:cNvPr id="88" name="Oval 79">
            <a:extLst>
              <a:ext uri="{FF2B5EF4-FFF2-40B4-BE49-F238E27FC236}">
                <a16:creationId xmlns:a16="http://schemas.microsoft.com/office/drawing/2014/main" id="{636FB06A-EDEE-463D-98D8-7EEC9F607B95}"/>
              </a:ext>
            </a:extLst>
          </p:cNvPr>
          <p:cNvSpPr/>
          <p:nvPr/>
        </p:nvSpPr>
        <p:spPr>
          <a:xfrm>
            <a:off x="10250564" y="4220860"/>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4</a:t>
            </a:r>
            <a:endParaRPr lang="en-CN" dirty="0"/>
          </a:p>
        </p:txBody>
      </p:sp>
      <p:sp>
        <p:nvSpPr>
          <p:cNvPr id="89" name="Curved Left Arrow 80">
            <a:extLst>
              <a:ext uri="{FF2B5EF4-FFF2-40B4-BE49-F238E27FC236}">
                <a16:creationId xmlns:a16="http://schemas.microsoft.com/office/drawing/2014/main" id="{25B01BE7-89CE-4E49-ACC6-480814A4CD07}"/>
              </a:ext>
            </a:extLst>
          </p:cNvPr>
          <p:cNvSpPr/>
          <p:nvPr/>
        </p:nvSpPr>
        <p:spPr>
          <a:xfrm>
            <a:off x="8397433" y="2509266"/>
            <a:ext cx="3360557" cy="2079090"/>
          </a:xfrm>
          <a:prstGeom prst="curvedLeftArrow">
            <a:avLst>
              <a:gd name="adj1" fmla="val 5371"/>
              <a:gd name="adj2" fmla="val 13076"/>
              <a:gd name="adj3" fmla="val 27658"/>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solidFill>
                <a:schemeClr val="tx1"/>
              </a:solidFill>
            </a:endParaRPr>
          </a:p>
        </p:txBody>
      </p:sp>
      <p:sp>
        <p:nvSpPr>
          <p:cNvPr id="90" name="Rounded Rectangle 81">
            <a:extLst>
              <a:ext uri="{FF2B5EF4-FFF2-40B4-BE49-F238E27FC236}">
                <a16:creationId xmlns:a16="http://schemas.microsoft.com/office/drawing/2014/main" id="{BEB9CE9B-C864-4EA1-9477-CD93E900E534}"/>
              </a:ext>
            </a:extLst>
          </p:cNvPr>
          <p:cNvSpPr/>
          <p:nvPr/>
        </p:nvSpPr>
        <p:spPr>
          <a:xfrm>
            <a:off x="10194831" y="3328258"/>
            <a:ext cx="1467233" cy="61237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A</a:t>
            </a:r>
            <a:r>
              <a:rPr lang="en-CN" sz="2000"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precision</a:t>
            </a:r>
            <a:endParaRPr lang="en-CN" sz="2000" dirty="0">
              <a:latin typeface="Times New Roman" panose="02020603050405020304" pitchFamily="18" charset="0"/>
              <a:cs typeface="Times New Roman" panose="02020603050405020304" pitchFamily="18" charset="0"/>
            </a:endParaRPr>
          </a:p>
        </p:txBody>
      </p:sp>
      <p:sp>
        <p:nvSpPr>
          <p:cNvPr id="91" name="Striped Right Arrow 82">
            <a:extLst>
              <a:ext uri="{FF2B5EF4-FFF2-40B4-BE49-F238E27FC236}">
                <a16:creationId xmlns:a16="http://schemas.microsoft.com/office/drawing/2014/main" id="{51BA39CF-9A01-4577-B12F-A3F4918D3B4E}"/>
              </a:ext>
            </a:extLst>
          </p:cNvPr>
          <p:cNvSpPr/>
          <p:nvPr/>
        </p:nvSpPr>
        <p:spPr>
          <a:xfrm>
            <a:off x="9805855" y="3555052"/>
            <a:ext cx="409872" cy="2341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dissolv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par>
                                <p:cTn id="18" presetID="9" presetClass="entr" presetSubtype="0" fill="hold"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dissolve">
                                      <p:cBhvr>
                                        <p:cTn id="20" dur="500"/>
                                        <p:tgtEl>
                                          <p:spTgt spid="74"/>
                                        </p:tgtEl>
                                      </p:cBhvr>
                                    </p:animEffect>
                                  </p:childTnLst>
                                </p:cTn>
                              </p:par>
                              <p:par>
                                <p:cTn id="21" presetID="9"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dissolve">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dissolve">
                                      <p:cBhvr>
                                        <p:cTn id="28" dur="500"/>
                                        <p:tgtEl>
                                          <p:spTgt spid="8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dissolve">
                                      <p:cBhvr>
                                        <p:cTn id="33" dur="500"/>
                                        <p:tgtEl>
                                          <p:spTgt spid="8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dissolve">
                                      <p:cBhvr>
                                        <p:cTn id="38" dur="500"/>
                                        <p:tgtEl>
                                          <p:spTgt spid="8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dissolve">
                                      <p:cBhvr>
                                        <p:cTn id="48" dur="5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0" fill="hold"/>
                                        <p:tgtEl>
                                          <p:spTgt spid="84"/>
                                        </p:tgtEl>
                                        <p:attrNameLst>
                                          <p:attrName>fillcolor</p:attrName>
                                        </p:attrNameLst>
                                      </p:cBhvr>
                                      <p:to>
                                        <a:schemeClr val="accent1"/>
                                      </p:to>
                                    </p:animClr>
                                    <p:set>
                                      <p:cBhvr>
                                        <p:cTn id="53" dur="1000" fill="hold"/>
                                        <p:tgtEl>
                                          <p:spTgt spid="84"/>
                                        </p:tgtEl>
                                        <p:attrNameLst>
                                          <p:attrName>fill.type</p:attrName>
                                        </p:attrNameLst>
                                      </p:cBhvr>
                                      <p:to>
                                        <p:strVal val="solid"/>
                                      </p:to>
                                    </p:set>
                                    <p:set>
                                      <p:cBhvr>
                                        <p:cTn id="54" dur="1000" fill="hold"/>
                                        <p:tgtEl>
                                          <p:spTgt spid="84"/>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86"/>
                                        </p:tgtEl>
                                        <p:attrNameLst>
                                          <p:attrName>fillcolor</p:attrName>
                                        </p:attrNameLst>
                                      </p:cBhvr>
                                      <p:to>
                                        <a:schemeClr val="accent1"/>
                                      </p:to>
                                    </p:animClr>
                                    <p:set>
                                      <p:cBhvr>
                                        <p:cTn id="57" dur="1000" fill="hold"/>
                                        <p:tgtEl>
                                          <p:spTgt spid="86"/>
                                        </p:tgtEl>
                                        <p:attrNameLst>
                                          <p:attrName>fill.type</p:attrName>
                                        </p:attrNameLst>
                                      </p:cBhvr>
                                      <p:to>
                                        <p:strVal val="solid"/>
                                      </p:to>
                                    </p:set>
                                    <p:set>
                                      <p:cBhvr>
                                        <p:cTn id="58" dur="1000" fill="hold"/>
                                        <p:tgtEl>
                                          <p:spTgt spid="86"/>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76"/>
                                        </p:tgtEl>
                                        <p:attrNameLst>
                                          <p:attrName>fillcolor</p:attrName>
                                        </p:attrNameLst>
                                      </p:cBhvr>
                                      <p:to>
                                        <a:schemeClr val="accent1"/>
                                      </p:to>
                                    </p:animClr>
                                    <p:set>
                                      <p:cBhvr>
                                        <p:cTn id="61" dur="1000" fill="hold"/>
                                        <p:tgtEl>
                                          <p:spTgt spid="76"/>
                                        </p:tgtEl>
                                        <p:attrNameLst>
                                          <p:attrName>fill.type</p:attrName>
                                        </p:attrNameLst>
                                      </p:cBhvr>
                                      <p:to>
                                        <p:strVal val="solid"/>
                                      </p:to>
                                    </p:set>
                                    <p:set>
                                      <p:cBhvr>
                                        <p:cTn id="62" dur="1000" fill="hold"/>
                                        <p:tgtEl>
                                          <p:spTgt spid="76"/>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87"/>
                                        </p:tgtEl>
                                        <p:attrNameLst>
                                          <p:attrName>fillcolor</p:attrName>
                                        </p:attrNameLst>
                                      </p:cBhvr>
                                      <p:to>
                                        <a:schemeClr val="accent1"/>
                                      </p:to>
                                    </p:animClr>
                                    <p:set>
                                      <p:cBhvr>
                                        <p:cTn id="65" dur="1000" fill="hold"/>
                                        <p:tgtEl>
                                          <p:spTgt spid="87"/>
                                        </p:tgtEl>
                                        <p:attrNameLst>
                                          <p:attrName>fill.type</p:attrName>
                                        </p:attrNameLst>
                                      </p:cBhvr>
                                      <p:to>
                                        <p:strVal val="solid"/>
                                      </p:to>
                                    </p:set>
                                    <p:set>
                                      <p:cBhvr>
                                        <p:cTn id="66" dur="1000" fill="hold"/>
                                        <p:tgtEl>
                                          <p:spTgt spid="87"/>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73"/>
                                        </p:tgtEl>
                                        <p:attrNameLst>
                                          <p:attrName>fillcolor</p:attrName>
                                        </p:attrNameLst>
                                      </p:cBhvr>
                                      <p:to>
                                        <a:schemeClr val="accent1"/>
                                      </p:to>
                                    </p:animClr>
                                    <p:set>
                                      <p:cBhvr>
                                        <p:cTn id="69" dur="1000" fill="hold"/>
                                        <p:tgtEl>
                                          <p:spTgt spid="73"/>
                                        </p:tgtEl>
                                        <p:attrNameLst>
                                          <p:attrName>fill.type</p:attrName>
                                        </p:attrNameLst>
                                      </p:cBhvr>
                                      <p:to>
                                        <p:strVal val="solid"/>
                                      </p:to>
                                    </p:set>
                                    <p:set>
                                      <p:cBhvr>
                                        <p:cTn id="70" dur="1000" fill="hold"/>
                                        <p:tgtEl>
                                          <p:spTgt spid="7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88"/>
                                        </p:tgtEl>
                                        <p:attrNameLst>
                                          <p:attrName>fillcolor</p:attrName>
                                        </p:attrNameLst>
                                      </p:cBhvr>
                                      <p:to>
                                        <a:schemeClr val="accent1"/>
                                      </p:to>
                                    </p:animClr>
                                    <p:set>
                                      <p:cBhvr>
                                        <p:cTn id="73" dur="1000" fill="hold"/>
                                        <p:tgtEl>
                                          <p:spTgt spid="88"/>
                                        </p:tgtEl>
                                        <p:attrNameLst>
                                          <p:attrName>fill.type</p:attrName>
                                        </p:attrNameLst>
                                      </p:cBhvr>
                                      <p:to>
                                        <p:strVal val="solid"/>
                                      </p:to>
                                    </p:set>
                                    <p:set>
                                      <p:cBhvr>
                                        <p:cTn id="74" dur="1000" fill="hold"/>
                                        <p:tgtEl>
                                          <p:spTgt spid="88"/>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85"/>
                                        </p:tgtEl>
                                        <p:attrNameLst>
                                          <p:attrName>fillcolor</p:attrName>
                                        </p:attrNameLst>
                                      </p:cBhvr>
                                      <p:to>
                                        <a:schemeClr val="accent1"/>
                                      </p:to>
                                    </p:animClr>
                                    <p:set>
                                      <p:cBhvr>
                                        <p:cTn id="77" dur="1000" fill="hold"/>
                                        <p:tgtEl>
                                          <p:spTgt spid="85"/>
                                        </p:tgtEl>
                                        <p:attrNameLst>
                                          <p:attrName>fill.type</p:attrName>
                                        </p:attrNameLst>
                                      </p:cBhvr>
                                      <p:to>
                                        <p:strVal val="solid"/>
                                      </p:to>
                                    </p:set>
                                    <p:set>
                                      <p:cBhvr>
                                        <p:cTn id="78" dur="1000" fill="hold"/>
                                        <p:tgtEl>
                                          <p:spTgt spid="85"/>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1000" fill="hold"/>
                                        <p:tgtEl>
                                          <p:spTgt spid="75"/>
                                        </p:tgtEl>
                                        <p:attrNameLst>
                                          <p:attrName>fillcolor</p:attrName>
                                        </p:attrNameLst>
                                      </p:cBhvr>
                                      <p:to>
                                        <a:schemeClr val="accent1"/>
                                      </p:to>
                                    </p:animClr>
                                    <p:set>
                                      <p:cBhvr>
                                        <p:cTn id="81" dur="1000" fill="hold"/>
                                        <p:tgtEl>
                                          <p:spTgt spid="75"/>
                                        </p:tgtEl>
                                        <p:attrNameLst>
                                          <p:attrName>fill.type</p:attrName>
                                        </p:attrNameLst>
                                      </p:cBhvr>
                                      <p:to>
                                        <p:strVal val="solid"/>
                                      </p:to>
                                    </p:set>
                                    <p:set>
                                      <p:cBhvr>
                                        <p:cTn id="82" dur="1000" fill="hold"/>
                                        <p:tgtEl>
                                          <p:spTgt spid="75"/>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74"/>
                                        </p:tgtEl>
                                        <p:attrNameLst>
                                          <p:attrName>fillcolor</p:attrName>
                                        </p:attrNameLst>
                                      </p:cBhvr>
                                      <p:to>
                                        <a:schemeClr val="accent1"/>
                                      </p:to>
                                    </p:animClr>
                                    <p:set>
                                      <p:cBhvr>
                                        <p:cTn id="85" dur="1000" fill="hold"/>
                                        <p:tgtEl>
                                          <p:spTgt spid="74"/>
                                        </p:tgtEl>
                                        <p:attrNameLst>
                                          <p:attrName>fill.type</p:attrName>
                                        </p:attrNameLst>
                                      </p:cBhvr>
                                      <p:to>
                                        <p:strVal val="solid"/>
                                      </p:to>
                                    </p:set>
                                    <p:set>
                                      <p:cBhvr>
                                        <p:cTn id="86" dur="1000" fill="hold"/>
                                        <p:tgtEl>
                                          <p:spTgt spid="74"/>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2000" fill="hold"/>
                                        <p:tgtEl>
                                          <p:spTgt spid="89"/>
                                        </p:tgtEl>
                                        <p:attrNameLst>
                                          <p:attrName>fillcolor</p:attrName>
                                        </p:attrNameLst>
                                      </p:cBhvr>
                                      <p:to>
                                        <a:schemeClr val="accent1"/>
                                      </p:to>
                                    </p:animClr>
                                    <p:set>
                                      <p:cBhvr>
                                        <p:cTn id="91" dur="2000" fill="hold"/>
                                        <p:tgtEl>
                                          <p:spTgt spid="89"/>
                                        </p:tgtEl>
                                        <p:attrNameLst>
                                          <p:attrName>fill.type</p:attrName>
                                        </p:attrNameLst>
                                      </p:cBhvr>
                                      <p:to>
                                        <p:strVal val="solid"/>
                                      </p:to>
                                    </p:set>
                                    <p:set>
                                      <p:cBhvr>
                                        <p:cTn id="92" dur="2000" fill="hold"/>
                                        <p:tgtEl>
                                          <p:spTgt spid="89"/>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dissolve">
                                      <p:cBhvr>
                                        <p:cTn id="97" dur="500"/>
                                        <p:tgtEl>
                                          <p:spTgt spid="91"/>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90"/>
                                        </p:tgtEl>
                                        <p:attrNameLst>
                                          <p:attrName>style.visibility</p:attrName>
                                        </p:attrNameLst>
                                      </p:cBhvr>
                                      <p:to>
                                        <p:strVal val="visible"/>
                                      </p:to>
                                    </p:set>
                                    <p:animEffect transition="in" filter="dissolve">
                                      <p:cBhvr>
                                        <p:cTn id="10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6"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F4B5-2F03-2947-BEAF-8109C75F1E73}"/>
              </a:ext>
            </a:extLst>
          </p:cNvPr>
          <p:cNvSpPr>
            <a:spLocks noGrp="1"/>
          </p:cNvSpPr>
          <p:nvPr>
            <p:ph type="title"/>
          </p:nvPr>
        </p:nvSpPr>
        <p:spPr>
          <a:xfrm>
            <a:off x="7865806" y="643463"/>
            <a:ext cx="3706762" cy="1608124"/>
          </a:xfrm>
        </p:spPr>
        <p:txBody>
          <a:bodyPr>
            <a:normAutofit/>
          </a:bodyPr>
          <a:lstStyle/>
          <a:p>
            <a:r>
              <a:rPr lang="en-US" altLang="zh-CN" dirty="0">
                <a:latin typeface="Times New Roman" panose="02020603050405020304" pitchFamily="18" charset="0"/>
                <a:cs typeface="Times New Roman" panose="02020603050405020304" pitchFamily="18" charset="0"/>
              </a:rPr>
              <a:t>review</a:t>
            </a:r>
            <a:endParaRPr lang="en-CN" dirty="0">
              <a:latin typeface="Times New Roman" panose="02020603050405020304" pitchFamily="18" charset="0"/>
              <a:cs typeface="Times New Roman" panose="02020603050405020304" pitchFamily="18" charset="0"/>
            </a:endParaRPr>
          </a:p>
        </p:txBody>
      </p:sp>
      <p:pic>
        <p:nvPicPr>
          <p:cNvPr id="7" name="Picture 4" descr="Graph on document with pen">
            <a:extLst>
              <a:ext uri="{FF2B5EF4-FFF2-40B4-BE49-F238E27FC236}">
                <a16:creationId xmlns:a16="http://schemas.microsoft.com/office/drawing/2014/main" id="{8BF3B44F-4AF3-4929-91D0-348E8F122246}"/>
              </a:ext>
            </a:extLst>
          </p:cNvPr>
          <p:cNvPicPr>
            <a:picLocks noChangeAspect="1"/>
          </p:cNvPicPr>
          <p:nvPr/>
        </p:nvPicPr>
        <p:blipFill rotWithShape="1">
          <a:blip r:embed="rId3"/>
          <a:srcRect l="20104" r="6381" b="-2"/>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15C237C2-6F6A-674A-9851-37FCF5692355}"/>
              </a:ext>
            </a:extLst>
          </p:cNvPr>
          <p:cNvSpPr>
            <a:spLocks noGrp="1"/>
          </p:cNvSpPr>
          <p:nvPr>
            <p:ph idx="1"/>
          </p:nvPr>
        </p:nvSpPr>
        <p:spPr>
          <a:xfrm>
            <a:off x="7865806" y="1940011"/>
            <a:ext cx="3706762" cy="4283808"/>
          </a:xfrm>
        </p:spPr>
        <p:txBody>
          <a:bodyPr>
            <a:normAutofit/>
          </a:bodyPr>
          <a:lstStyle/>
          <a:p>
            <a:pPr>
              <a:lnSpc>
                <a:spcPct val="200000"/>
              </a:lnSpc>
            </a:pPr>
            <a:r>
              <a:rPr lang="en-US" sz="2000" dirty="0">
                <a:latin typeface="Times New Roman" panose="02020603050405020304" pitchFamily="18" charset="0"/>
                <a:cs typeface="Times New Roman" panose="02020603050405020304" pitchFamily="18" charset="0"/>
              </a:rPr>
              <a:t>What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model?</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nSpc>
                <a:spcPct val="200000"/>
              </a:lnSpc>
            </a:pPr>
            <a:r>
              <a:rPr lang="en-US" altLang="zh-CN" sz="2000" dirty="0">
                <a:latin typeface="Times New Roman" panose="02020603050405020304" pitchFamily="18" charset="0"/>
                <a:cs typeface="Times New Roman" panose="02020603050405020304" pitchFamily="18" charset="0"/>
              </a:rPr>
              <a:t>What’s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linear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nSpc>
                <a:spcPct val="200000"/>
              </a:lnSpc>
            </a:pPr>
            <a:r>
              <a:rPr lang="en-US" altLang="zh-CN" sz="2000" dirty="0">
                <a:latin typeface="Times New Roman" panose="02020603050405020304" pitchFamily="18" charset="0"/>
                <a:cs typeface="Times New Roman" panose="02020603050405020304" pitchFamily="18" charset="0"/>
              </a:rPr>
              <a:t>What’s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logistic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nSpc>
                <a:spcPct val="200000"/>
              </a:lnSpc>
            </a:pPr>
            <a:r>
              <a:rPr lang="en-US" altLang="zh-CN" sz="2000" dirty="0">
                <a:latin typeface="Times New Roman" panose="02020603050405020304" pitchFamily="18" charset="0"/>
                <a:cs typeface="Times New Roman" panose="02020603050405020304" pitchFamily="18" charset="0"/>
              </a:rPr>
              <a:t>How</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implement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linear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logistic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scratch?</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lnSpc>
                <a:spcPct val="200000"/>
              </a:lnSpc>
              <a:buNone/>
            </a:pP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089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21BEDA-8889-4125-AFF3-AD846685BFDA}"/>
              </a:ext>
            </a:extLst>
          </p:cNvPr>
          <p:cNvSpPr>
            <a:spLocks noGrp="1"/>
          </p:cNvSpPr>
          <p:nvPr>
            <p:ph type="title"/>
          </p:nvPr>
        </p:nvSpPr>
        <p:spPr>
          <a:xfrm>
            <a:off x="4303643" y="609600"/>
            <a:ext cx="6743767" cy="1905000"/>
          </a:xfrm>
        </p:spPr>
        <p:txBody>
          <a:bodyPr>
            <a:normAutofit/>
          </a:bodyPr>
          <a:lstStyle/>
          <a:p>
            <a:r>
              <a:rPr lang="en-US" sz="2800" dirty="0">
                <a:latin typeface="Times New Roman" panose="02020603050405020304" pitchFamily="18" charset="0"/>
                <a:cs typeface="Times New Roman" panose="02020603050405020304" pitchFamily="18" charset="0"/>
              </a:rPr>
              <a:t>F</a:t>
            </a:r>
            <a:r>
              <a:rPr lang="en-CN" sz="2800" dirty="0">
                <a:latin typeface="Times New Roman" panose="02020603050405020304" pitchFamily="18" charset="0"/>
                <a:cs typeface="Times New Roman" panose="02020603050405020304" pitchFamily="18" charset="0"/>
              </a:rPr>
              <a:t>ea</a:t>
            </a:r>
            <a:r>
              <a:rPr lang="en-US" altLang="zh-CN" sz="2800" dirty="0" err="1">
                <a:latin typeface="Times New Roman" panose="02020603050405020304" pitchFamily="18" charset="0"/>
                <a:cs typeface="Times New Roman" panose="02020603050405020304" pitchFamily="18" charset="0"/>
              </a:rPr>
              <a:t>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scaling</a:t>
            </a:r>
            <a:r>
              <a:rPr lang="zh-CN" altLang="en-US" sz="2800" dirty="0">
                <a:latin typeface="Times New Roman" panose="02020603050405020304" pitchFamily="18" charset="0"/>
                <a:cs typeface="Times New Roman" panose="02020603050405020304" pitchFamily="18" charset="0"/>
              </a:rPr>
              <a:t> </a:t>
            </a:r>
            <a:endParaRPr lang="en-CN" sz="2800"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68DAFD62-93B3-4A35-96DA-6BE08EBCFB78}"/>
              </a:ext>
            </a:extLst>
          </p:cNvPr>
          <p:cNvSpPr>
            <a:spLocks noGrp="1"/>
          </p:cNvSpPr>
          <p:nvPr>
            <p:ph idx="1"/>
          </p:nvPr>
        </p:nvSpPr>
        <p:spPr>
          <a:xfrm>
            <a:off x="4303643" y="2147454"/>
            <a:ext cx="7046844" cy="3415749"/>
          </a:xfrm>
        </p:spPr>
        <p:txBody>
          <a:bodyPr>
            <a:normAutofit/>
          </a:bodyPr>
          <a:lstStyle/>
          <a:p>
            <a:r>
              <a:rPr lang="en-US" altLang="zh-CN" dirty="0">
                <a:latin typeface="Times New Roman" panose="02020603050405020304" pitchFamily="18" charset="0"/>
                <a:cs typeface="Times New Roman" panose="02020603050405020304" pitchFamily="18" charset="0"/>
              </a:rPr>
              <a:t>Training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split</a:t>
            </a: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Normalization</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Standardized</a:t>
            </a:r>
          </a:p>
          <a:p>
            <a:pPr marL="0" indent="0">
              <a:buNone/>
            </a:pPr>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One</a:t>
            </a:r>
            <a:r>
              <a:rPr lang="en-US" altLang="zh-CN" dirty="0">
                <a:latin typeface="Times New Roman" panose="02020603050405020304" pitchFamily="18" charset="0"/>
                <a:cs typeface="Times New Roman" panose="02020603050405020304" pitchFamily="18" charset="0"/>
              </a:rPr>
              <a:t>-hot</a:t>
            </a:r>
            <a:endParaRPr lang="en-CN" dirty="0">
              <a:latin typeface="Times New Roman" panose="02020603050405020304" pitchFamily="18" charset="0"/>
              <a:cs typeface="Times New Roman" panose="02020603050405020304" pitchFamily="18" charset="0"/>
            </a:endParaRPr>
          </a:p>
        </p:txBody>
      </p:sp>
      <p:pic>
        <p:nvPicPr>
          <p:cNvPr id="11" name="Picture 4" descr="Conference room table">
            <a:extLst>
              <a:ext uri="{FF2B5EF4-FFF2-40B4-BE49-F238E27FC236}">
                <a16:creationId xmlns:a16="http://schemas.microsoft.com/office/drawing/2014/main" id="{7FBC2127-5030-42D9-A44A-36EC34FEA5E8}"/>
              </a:ext>
            </a:extLst>
          </p:cNvPr>
          <p:cNvPicPr>
            <a:picLocks noChangeAspect="1"/>
          </p:cNvPicPr>
          <p:nvPr/>
        </p:nvPicPr>
        <p:blipFill rotWithShape="1">
          <a:blip r:embed="rId2"/>
          <a:srcRect l="54718"/>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313" y="1500442"/>
            <a:ext cx="4065105" cy="3642851"/>
          </a:xfrm>
        </p:spPr>
        <p:txBody>
          <a:bodyPr vert="horz" lIns="91440" tIns="45720" rIns="91440" bIns="45720" rtlCol="0" anchor="ctr">
            <a:normAutofit/>
          </a:bodyPr>
          <a:lstStyle/>
          <a:p>
            <a:pPr algn="ct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KaiTi" panose="02010609060101010101" pitchFamily="49" charset="-122"/>
                <a:ea typeface="KaiTi" panose="02010609060101010101" pitchFamily="49" charset="-122"/>
              </a:rPr>
              <a:t>数值归一化和标准化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503050405090304" pitchFamily="18" charset="0"/>
                <a:cs typeface="Times New Roman" panose="02020503050405090304" pitchFamily="18" charset="0"/>
              </a:rPr>
              <a:t>Normalization and standardized </a:t>
            </a:r>
            <a:endPar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503050405090304" pitchFamily="18" charset="0"/>
              <a:cs typeface="Times New Roman" panose="02020503050405090304" pitchFamily="18" charset="0"/>
            </a:endParaRPr>
          </a:p>
        </p:txBody>
      </p:sp>
      <p:pic>
        <p:nvPicPr>
          <p:cNvPr id="2054" name="Picture 6" descr="feature_scali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6915" y="1718394"/>
            <a:ext cx="6915663" cy="342489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42806C7-9F7D-4511-A70F-3923C1B34FCD}"/>
              </a:ext>
            </a:extLst>
          </p:cNvPr>
          <p:cNvSpPr>
            <a:spLocks noGrp="1"/>
          </p:cNvSpPr>
          <p:nvPr>
            <p:ph type="title"/>
          </p:nvPr>
        </p:nvSpPr>
        <p:spPr>
          <a:xfrm>
            <a:off x="1141413" y="609600"/>
            <a:ext cx="9905998" cy="1905000"/>
          </a:xfrm>
        </p:spPr>
        <p:txBody>
          <a:bodyPr>
            <a:normAutofit/>
          </a:bodyPr>
          <a:lstStyle/>
          <a:p>
            <a:r>
              <a:rPr lang="en-US" altLang="zh-CN" sz="2800" dirty="0">
                <a:latin typeface="Times New Roman" panose="02020603050405020304" pitchFamily="18" charset="0"/>
                <a:cs typeface="Times New Roman" panose="02020603050405020304" pitchFamily="18" charset="0"/>
              </a:rPr>
              <a:t>Max-min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scalar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(normalize)</a:t>
            </a:r>
            <a:endParaRPr lang="en-CN" sz="28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F3CD2A3-2C31-4C7B-BDD0-1FDCBF3A8F43}"/>
              </a:ext>
            </a:extLst>
          </p:cNvPr>
          <p:cNvSpPr>
            <a:spLocks noGrp="1"/>
          </p:cNvSpPr>
          <p:nvPr>
            <p:ph idx="1"/>
          </p:nvPr>
        </p:nvSpPr>
        <p:spPr>
          <a:xfrm>
            <a:off x="1141413" y="2666999"/>
            <a:ext cx="9905998" cy="3124201"/>
          </a:xfrm>
        </p:spPr>
        <p:txBody>
          <a:bodyPr/>
          <a:lstStyle/>
          <a:p>
            <a:endParaRPr lang="en-CN" dirty="0"/>
          </a:p>
        </p:txBody>
      </p:sp>
      <p:pic>
        <p:nvPicPr>
          <p:cNvPr id="9" name="Picture 2" descr="Normalization Formula | Step By Step Guide with Calculation Examples">
            <a:extLst>
              <a:ext uri="{FF2B5EF4-FFF2-40B4-BE49-F238E27FC236}">
                <a16:creationId xmlns:a16="http://schemas.microsoft.com/office/drawing/2014/main" id="{775C9B2C-76C2-490D-8142-0FAC58D45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2002266"/>
            <a:ext cx="8414984" cy="37889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ata Normalization - CyberHoot">
            <a:extLst>
              <a:ext uri="{FF2B5EF4-FFF2-40B4-BE49-F238E27FC236}">
                <a16:creationId xmlns:a16="http://schemas.microsoft.com/office/drawing/2014/main" id="{5859FB9A-8E5F-41B1-AB96-ACD7D89D5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0097" y="2002266"/>
            <a:ext cx="4361903" cy="3788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B5E8A9-98F2-4146-BFE2-FA6B1F1A4789}"/>
              </a:ext>
            </a:extLst>
          </p:cNvPr>
          <p:cNvSpPr txBox="1">
            <a:spLocks/>
          </p:cNvSpPr>
          <p:nvPr/>
        </p:nvSpPr>
        <p:spPr>
          <a:xfrm>
            <a:off x="6096000" y="609599"/>
            <a:ext cx="5435760" cy="200977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a:latin typeface="Times New Roman" panose="02020603050405020304" pitchFamily="18" charset="0"/>
                <a:cs typeface="Times New Roman" panose="02020603050405020304" pitchFamily="18" charset="0"/>
              </a:rPr>
              <a:t>D</a:t>
            </a:r>
            <a:r>
              <a:rPr lang="en-CN" sz="2800">
                <a:latin typeface="Times New Roman" panose="02020603050405020304" pitchFamily="18" charset="0"/>
                <a:cs typeface="Times New Roman" panose="02020603050405020304" pitchFamily="18" charset="0"/>
              </a:rPr>
              <a:t>ata</a:t>
            </a:r>
            <a:r>
              <a:rPr lang="zh-CN" altLang="en-US" sz="2800">
                <a:latin typeface="Times New Roman" panose="02020603050405020304" pitchFamily="18" charset="0"/>
                <a:cs typeface="Times New Roman" panose="02020603050405020304" pitchFamily="18" charset="0"/>
              </a:rPr>
              <a:t> </a:t>
            </a:r>
            <a:r>
              <a:rPr lang="en-US" altLang="zh-CN" sz="280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standardized</a:t>
            </a:r>
            <a:r>
              <a:rPr lang="zh-CN" altLang="en-US" sz="280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(normalize)</a:t>
            </a:r>
            <a:endParaRPr lang="en-CN" sz="2800"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F125DE80-AE41-494C-AE7C-09AA4353D6E5}"/>
              </a:ext>
            </a:extLst>
          </p:cNvPr>
          <p:cNvSpPr>
            <a:spLocks noGrp="1"/>
          </p:cNvSpPr>
          <p:nvPr>
            <p:ph idx="1"/>
          </p:nvPr>
        </p:nvSpPr>
        <p:spPr>
          <a:xfrm>
            <a:off x="6096000" y="2774425"/>
            <a:ext cx="5435760" cy="3288445"/>
          </a:xfrm>
        </p:spPr>
        <p:txBody>
          <a:bodyPr>
            <a:normAutofit/>
          </a:bodyPr>
          <a:lstStyle/>
          <a:p>
            <a:endParaRPr lang="en-CN"/>
          </a:p>
        </p:txBody>
      </p:sp>
      <p:pic>
        <p:nvPicPr>
          <p:cNvPr id="10" name="Picture 4" descr="Normalization vs Standardization — Quantitative analysis | by Shay Geller |  Towards Data Science">
            <a:extLst>
              <a:ext uri="{FF2B5EF4-FFF2-40B4-BE49-F238E27FC236}">
                <a16:creationId xmlns:a16="http://schemas.microsoft.com/office/drawing/2014/main" id="{8D558E6D-AC0F-4764-891F-D02E934759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739" y="808416"/>
            <a:ext cx="4765597" cy="1858582"/>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11" name="Picture 2" descr="Understanding Standard Normal Distribution | 365 Data Science">
            <a:extLst>
              <a:ext uri="{FF2B5EF4-FFF2-40B4-BE49-F238E27FC236}">
                <a16:creationId xmlns:a16="http://schemas.microsoft.com/office/drawing/2014/main" id="{AA41893D-56EF-4223-9560-6EE75D6153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739" y="2947481"/>
            <a:ext cx="4765597" cy="235897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12" name="Picture 6" descr="Scaling vs Normalization">
            <a:extLst>
              <a:ext uri="{FF2B5EF4-FFF2-40B4-BE49-F238E27FC236}">
                <a16:creationId xmlns:a16="http://schemas.microsoft.com/office/drawing/2014/main" id="{74DCD7E4-AAD5-4515-BDED-1F43D6B0CB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7" t="10226" r="-587" b="4815"/>
          <a:stretch/>
        </p:blipFill>
        <p:spPr bwMode="auto">
          <a:xfrm>
            <a:off x="6095999" y="2786258"/>
            <a:ext cx="5435759" cy="3463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84DB864E-B8CA-4367-90DF-A0338FBCE380}"/>
              </a:ext>
            </a:extLst>
          </p:cNvPr>
          <p:cNvPicPr>
            <a:picLocks noChangeAspect="1"/>
          </p:cNvPicPr>
          <p:nvPr/>
        </p:nvPicPr>
        <p:blipFill rotWithShape="1">
          <a:blip r:embed="rId2">
            <a:alphaModFix amt="35000"/>
          </a:blip>
          <a:srcRect b="13128"/>
          <a:stretch/>
        </p:blipFill>
        <p:spPr>
          <a:xfrm>
            <a:off x="20" y="10"/>
            <a:ext cx="12191981" cy="6857990"/>
          </a:xfrm>
          <a:prstGeom prst="rect">
            <a:avLst/>
          </a:prstGeom>
        </p:spPr>
      </p:pic>
      <p:sp>
        <p:nvSpPr>
          <p:cNvPr id="19" name="Title 1">
            <a:extLst>
              <a:ext uri="{FF2B5EF4-FFF2-40B4-BE49-F238E27FC236}">
                <a16:creationId xmlns:a16="http://schemas.microsoft.com/office/drawing/2014/main" id="{4EA9CDA9-7D8B-410B-8A75-C171E203108A}"/>
              </a:ext>
            </a:extLst>
          </p:cNvPr>
          <p:cNvSpPr>
            <a:spLocks noGrp="1"/>
          </p:cNvSpPr>
          <p:nvPr>
            <p:ph type="title"/>
          </p:nvPr>
        </p:nvSpPr>
        <p:spPr>
          <a:xfrm>
            <a:off x="6476772" y="1144980"/>
            <a:ext cx="5063458" cy="1560716"/>
          </a:xfrm>
        </p:spPr>
        <p:txBody>
          <a:bodyPr>
            <a:normAutofit/>
          </a:bodyPr>
          <a:lstStyle/>
          <a:p>
            <a:r>
              <a:rPr lang="en-US" altLang="zh-CN" sz="2800" dirty="0">
                <a:solidFill>
                  <a:schemeClr val="tx1"/>
                </a:solidFill>
                <a:latin typeface="Times New Roman" panose="02020603050405020304" pitchFamily="18" charset="0"/>
                <a:cs typeface="Times New Roman" panose="02020603050405020304" pitchFamily="18" charset="0"/>
              </a:rPr>
              <a:t>The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problem</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from</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err="1">
                <a:solidFill>
                  <a:schemeClr val="tx1"/>
                </a:solidFill>
                <a:latin typeface="Times New Roman" panose="02020603050405020304" pitchFamily="18" charset="0"/>
                <a:cs typeface="Times New Roman" panose="02020603050405020304" pitchFamily="18" charset="0"/>
              </a:rPr>
              <a:t>homwwork</a:t>
            </a:r>
            <a:r>
              <a:rPr lang="en-US" altLang="zh-CN" sz="2800" dirty="0">
                <a:solidFill>
                  <a:schemeClr val="tx1"/>
                </a:solidFill>
                <a:latin typeface="Times New Roman" panose="02020603050405020304" pitchFamily="18" charset="0"/>
                <a:cs typeface="Times New Roman" panose="02020603050405020304" pitchFamily="18" charset="0"/>
              </a:rPr>
              <a:t>:</a:t>
            </a:r>
            <a:br>
              <a:rPr lang="en-US" altLang="zh-CN"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O</a:t>
            </a:r>
            <a:r>
              <a:rPr lang="en-CN" sz="2800" dirty="0">
                <a:solidFill>
                  <a:schemeClr val="tx1"/>
                </a:solidFill>
                <a:latin typeface="Times New Roman" panose="02020603050405020304" pitchFamily="18" charset="0"/>
                <a:cs typeface="Times New Roman" panose="02020603050405020304" pitchFamily="18" charset="0"/>
              </a:rPr>
              <a:t>ne</a:t>
            </a:r>
            <a:r>
              <a:rPr lang="en-US" altLang="zh-CN" sz="2800" dirty="0">
                <a:solidFill>
                  <a:schemeClr val="tx1"/>
                </a:solidFill>
                <a:latin typeface="Times New Roman" panose="02020603050405020304" pitchFamily="18" charset="0"/>
                <a:cs typeface="Times New Roman" panose="02020603050405020304" pitchFamily="18" charset="0"/>
              </a:rPr>
              <a:t>-hot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coding</a:t>
            </a:r>
            <a:endParaRPr lang="en-CN" sz="2800" dirty="0">
              <a:solidFill>
                <a:schemeClr val="tx1"/>
              </a:solidFill>
              <a:latin typeface="Times New Roman" panose="02020603050405020304" pitchFamily="18" charset="0"/>
              <a:cs typeface="Times New Roman" panose="02020603050405020304" pitchFamily="18" charset="0"/>
            </a:endParaRPr>
          </a:p>
        </p:txBody>
      </p:sp>
      <p:sp>
        <p:nvSpPr>
          <p:cNvPr id="20" name="Content Placeholder 2">
            <a:extLst>
              <a:ext uri="{FF2B5EF4-FFF2-40B4-BE49-F238E27FC236}">
                <a16:creationId xmlns:a16="http://schemas.microsoft.com/office/drawing/2014/main" id="{7C4A9EF8-1F59-477B-AF95-0C653D41E236}"/>
              </a:ext>
            </a:extLst>
          </p:cNvPr>
          <p:cNvSpPr>
            <a:spLocks noGrp="1"/>
          </p:cNvSpPr>
          <p:nvPr>
            <p:ph idx="1"/>
          </p:nvPr>
        </p:nvSpPr>
        <p:spPr>
          <a:xfrm>
            <a:off x="6476772" y="2978639"/>
            <a:ext cx="5063457" cy="2729196"/>
          </a:xfrm>
        </p:spPr>
        <p:txBody>
          <a:bodyPr>
            <a:normAutofit/>
          </a:bodyPr>
          <a:lstStyle/>
          <a:p>
            <a:pPr>
              <a:buClr>
                <a:srgbClr val="F89E0D"/>
              </a:buClr>
            </a:pPr>
            <a:r>
              <a:rPr lang="en-US" dirty="0">
                <a:solidFill>
                  <a:schemeClr val="tx1"/>
                </a:solidFill>
                <a:latin typeface="Times New Roman" panose="02020603050405020304" pitchFamily="18" charset="0"/>
                <a:cs typeface="Times New Roman" panose="02020603050405020304" pitchFamily="18" charset="0"/>
              </a:rPr>
              <a:t>A</a:t>
            </a:r>
            <a:r>
              <a:rPr lang="en-CN" dirty="0">
                <a:solidFill>
                  <a:schemeClr val="tx1"/>
                </a:solidFill>
                <a:latin typeface="Times New Roman" panose="02020603050405020304" pitchFamily="18" charset="0"/>
                <a:cs typeface="Times New Roman" panose="02020603050405020304" pitchFamily="18" charset="0"/>
              </a:rPr>
              <a:t>ll</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are</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numbers</a:t>
            </a:r>
            <a:endParaRPr lang="en-CN" dirty="0">
              <a:solidFill>
                <a:schemeClr val="tx1"/>
              </a:solidFill>
              <a:latin typeface="Times New Roman" panose="02020603050405020304" pitchFamily="18" charset="0"/>
              <a:cs typeface="Times New Roman" panose="02020603050405020304" pitchFamily="18" charset="0"/>
            </a:endParaRPr>
          </a:p>
        </p:txBody>
      </p:sp>
      <p:pic>
        <p:nvPicPr>
          <p:cNvPr id="21" name="Picture 6">
            <a:extLst>
              <a:ext uri="{FF2B5EF4-FFF2-40B4-BE49-F238E27FC236}">
                <a16:creationId xmlns:a16="http://schemas.microsoft.com/office/drawing/2014/main" id="{2BCBCCB2-351C-42CF-91B4-5AE2C5DD1DEC}"/>
              </a:ext>
            </a:extLst>
          </p:cNvPr>
          <p:cNvPicPr>
            <a:picLocks noChangeAspect="1"/>
          </p:cNvPicPr>
          <p:nvPr/>
        </p:nvPicPr>
        <p:blipFill rotWithShape="1">
          <a:blip r:embed="rId3"/>
          <a:srcRect l="8439" r="16205" b="-2"/>
          <a:stretch/>
        </p:blipFill>
        <p:spPr>
          <a:xfrm>
            <a:off x="870090" y="-5"/>
            <a:ext cx="4572000" cy="3867912"/>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22" name="Picture 3">
            <a:extLst>
              <a:ext uri="{FF2B5EF4-FFF2-40B4-BE49-F238E27FC236}">
                <a16:creationId xmlns:a16="http://schemas.microsoft.com/office/drawing/2014/main" id="{EA8993ED-3104-4B5C-96AF-D5C1C118955E}"/>
              </a:ext>
            </a:extLst>
          </p:cNvPr>
          <p:cNvPicPr>
            <a:picLocks noChangeAspect="1"/>
          </p:cNvPicPr>
          <p:nvPr/>
        </p:nvPicPr>
        <p:blipFill rotWithShape="1">
          <a:blip r:embed="rId4"/>
          <a:srcRect t="677"/>
          <a:stretch/>
        </p:blipFill>
        <p:spPr>
          <a:xfrm>
            <a:off x="870090" y="4405842"/>
            <a:ext cx="4572000" cy="245215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pic>
        <p:nvPicPr>
          <p:cNvPr id="23" name="Picture 5">
            <a:extLst>
              <a:ext uri="{FF2B5EF4-FFF2-40B4-BE49-F238E27FC236}">
                <a16:creationId xmlns:a16="http://schemas.microsoft.com/office/drawing/2014/main" id="{3488B1A0-2C82-4109-BF96-9F5E4A3E3F19}"/>
              </a:ext>
            </a:extLst>
          </p:cNvPr>
          <p:cNvPicPr>
            <a:picLocks noChangeAspect="1"/>
          </p:cNvPicPr>
          <p:nvPr/>
        </p:nvPicPr>
        <p:blipFill rotWithShape="1">
          <a:blip r:embed="rId5"/>
          <a:srcRect r="3351" b="-3"/>
          <a:stretch/>
        </p:blipFill>
        <p:spPr>
          <a:xfrm>
            <a:off x="-51557" y="1929384"/>
            <a:ext cx="3657600" cy="2999232"/>
          </a:xfrm>
          <a:custGeom>
            <a:avLst/>
            <a:gdLst/>
            <a:ahLst/>
            <a:cxnLst/>
            <a:rect l="l" t="t" r="r" b="b"/>
            <a:pathLst>
              <a:path w="3657600" h="2999232">
                <a:moveTo>
                  <a:pt x="0" y="0"/>
                </a:moveTo>
                <a:lnTo>
                  <a:pt x="3490401" y="0"/>
                </a:lnTo>
                <a:cubicBezTo>
                  <a:pt x="3582743" y="0"/>
                  <a:pt x="3657600" y="59889"/>
                  <a:pt x="3657600" y="133766"/>
                </a:cubicBezTo>
                <a:lnTo>
                  <a:pt x="3657600" y="2865466"/>
                </a:lnTo>
                <a:cubicBezTo>
                  <a:pt x="3657600" y="2939343"/>
                  <a:pt x="3582743" y="2999232"/>
                  <a:pt x="3490401" y="2999232"/>
                </a:cubicBezTo>
                <a:lnTo>
                  <a:pt x="0" y="2999232"/>
                </a:ln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29A94D6-4B1D-468A-A8BB-62C3B9E66179}"/>
              </a:ext>
            </a:extLst>
          </p:cNvPr>
          <p:cNvSpPr>
            <a:spLocks noGrp="1"/>
          </p:cNvSpPr>
          <p:nvPr>
            <p:ph type="title"/>
          </p:nvPr>
        </p:nvSpPr>
        <p:spPr>
          <a:xfrm>
            <a:off x="4616717" y="409184"/>
            <a:ext cx="6393115" cy="1828800"/>
          </a:xfrm>
        </p:spPr>
        <p:txBody>
          <a:bodyPr>
            <a:normAutofit/>
          </a:bodyPr>
          <a:lstStyle/>
          <a:p>
            <a:r>
              <a:rPr lang="en-US" altLang="zh-CN" sz="2800" dirty="0">
                <a:latin typeface="Times New Roman" panose="02020603050405020304" pitchFamily="18" charset="0"/>
                <a:cs typeface="Times New Roman" panose="02020603050405020304" pitchFamily="18" charset="0"/>
              </a:rPr>
              <a:t>Categorical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&amp;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Numerical</a:t>
            </a:r>
            <a:endParaRPr lang="en-US" sz="2800" dirty="0">
              <a:latin typeface="Times New Roman" panose="02020603050405020304" pitchFamily="18" charset="0"/>
              <a:cs typeface="Times New Roman" panose="02020603050405020304" pitchFamily="18" charset="0"/>
            </a:endParaRPr>
          </a:p>
        </p:txBody>
      </p:sp>
      <p:sp>
        <p:nvSpPr>
          <p:cNvPr id="11" name="Content Placeholder 11">
            <a:extLst>
              <a:ext uri="{FF2B5EF4-FFF2-40B4-BE49-F238E27FC236}">
                <a16:creationId xmlns:a16="http://schemas.microsoft.com/office/drawing/2014/main" id="{F57D25A4-4021-45B6-938B-034CE9A397C6}"/>
              </a:ext>
            </a:extLst>
          </p:cNvPr>
          <p:cNvSpPr>
            <a:spLocks noGrp="1"/>
          </p:cNvSpPr>
          <p:nvPr>
            <p:ph idx="1"/>
          </p:nvPr>
        </p:nvSpPr>
        <p:spPr>
          <a:xfrm>
            <a:off x="4616717" y="2237984"/>
            <a:ext cx="6393116" cy="3978727"/>
          </a:xfrm>
        </p:spPr>
        <p:txBody>
          <a:bodyPr>
            <a:normAutofit/>
          </a:bodyPr>
          <a:lstStyle/>
          <a:p>
            <a:r>
              <a:rPr lang="en-US" dirty="0">
                <a:latin typeface="Times New Roman" panose="02020603050405020304" pitchFamily="18" charset="0"/>
                <a:cs typeface="Times New Roman" panose="02020603050405020304" pitchFamily="18" charset="0"/>
              </a:rPr>
              <a:t>W</a:t>
            </a:r>
            <a:r>
              <a:rPr lang="en-CN" dirty="0">
                <a:latin typeface="Times New Roman" panose="02020603050405020304" pitchFamily="18" charset="0"/>
                <a:cs typeface="Times New Roman" panose="02020603050405020304" pitchFamily="18" charset="0"/>
              </a:rPr>
              <a:t>ha</a:t>
            </a:r>
            <a:r>
              <a:rPr lang="en-US" altLang="zh-CN" dirty="0">
                <a:latin typeface="Times New Roman" panose="02020603050405020304" pitchFamily="18" charset="0"/>
                <a:cs typeface="Times New Roman" panose="02020603050405020304" pitchFamily="18" charset="0"/>
              </a:rPr>
              <a:t>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different?</a:t>
            </a:r>
            <a:endParaRPr lang="en-CN" dirty="0">
              <a:latin typeface="Times New Roman" panose="02020603050405020304" pitchFamily="18" charset="0"/>
              <a:cs typeface="Times New Roman" panose="02020603050405020304" pitchFamily="18" charset="0"/>
            </a:endParaRPr>
          </a:p>
        </p:txBody>
      </p:sp>
      <p:pic>
        <p:nvPicPr>
          <p:cNvPr id="13" name="Picture 3">
            <a:extLst>
              <a:ext uri="{FF2B5EF4-FFF2-40B4-BE49-F238E27FC236}">
                <a16:creationId xmlns:a16="http://schemas.microsoft.com/office/drawing/2014/main" id="{6ADE464A-C817-4DA5-BE15-0F071C3D955C}"/>
              </a:ext>
            </a:extLst>
          </p:cNvPr>
          <p:cNvPicPr>
            <a:picLocks noChangeAspect="1"/>
          </p:cNvPicPr>
          <p:nvPr/>
        </p:nvPicPr>
        <p:blipFill rotWithShape="1">
          <a:blip r:embed="rId2"/>
          <a:srcRect l="9562" r="6644" b="-3"/>
          <a:stretch/>
        </p:blipFill>
        <p:spPr>
          <a:xfrm>
            <a:off x="1010936" y="572469"/>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14" name="Picture 4">
            <a:extLst>
              <a:ext uri="{FF2B5EF4-FFF2-40B4-BE49-F238E27FC236}">
                <a16:creationId xmlns:a16="http://schemas.microsoft.com/office/drawing/2014/main" id="{E1FC46D9-FE03-4C38-865A-E5520509A8EE}"/>
              </a:ext>
            </a:extLst>
          </p:cNvPr>
          <p:cNvPicPr>
            <a:picLocks noChangeAspect="1"/>
          </p:cNvPicPr>
          <p:nvPr/>
        </p:nvPicPr>
        <p:blipFill rotWithShape="1">
          <a:blip r:embed="rId3"/>
          <a:srcRect l="24077" r="13081" b="2"/>
          <a:stretch/>
        </p:blipFill>
        <p:spPr>
          <a:xfrm>
            <a:off x="1007930" y="3429967"/>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79016D56-B1EA-418C-BABE-C51B115D57FE}"/>
              </a:ext>
            </a:extLst>
          </p:cNvPr>
          <p:cNvPicPr>
            <a:picLocks noChangeAspect="1"/>
          </p:cNvPicPr>
          <p:nvPr/>
        </p:nvPicPr>
        <p:blipFill rotWithShape="1">
          <a:blip r:embed="rId2"/>
          <a:srcRect l="14576" r="17399" b="-1"/>
          <a:stretch/>
        </p:blipFill>
        <p:spPr>
          <a:xfrm>
            <a:off x="707739" y="2717975"/>
            <a:ext cx="4765597"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8" name="Picture 3">
            <a:extLst>
              <a:ext uri="{FF2B5EF4-FFF2-40B4-BE49-F238E27FC236}">
                <a16:creationId xmlns:a16="http://schemas.microsoft.com/office/drawing/2014/main" id="{41927F1A-18EE-43E3-B3CE-74701BD308E4}"/>
              </a:ext>
            </a:extLst>
          </p:cNvPr>
          <p:cNvPicPr>
            <a:picLocks noChangeAspect="1"/>
          </p:cNvPicPr>
          <p:nvPr/>
        </p:nvPicPr>
        <p:blipFill rotWithShape="1">
          <a:blip r:embed="rId3"/>
          <a:srcRect t="11894"/>
          <a:stretch/>
        </p:blipFill>
        <p:spPr>
          <a:xfrm>
            <a:off x="707739" y="609600"/>
            <a:ext cx="4765597"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Content Placeholder 2">
            <a:extLst>
              <a:ext uri="{FF2B5EF4-FFF2-40B4-BE49-F238E27FC236}">
                <a16:creationId xmlns:a16="http://schemas.microsoft.com/office/drawing/2014/main" id="{4C223489-C523-418B-BD7D-3AD431EDC7B6}"/>
              </a:ext>
            </a:extLst>
          </p:cNvPr>
          <p:cNvSpPr>
            <a:spLocks noGrp="1"/>
          </p:cNvSpPr>
          <p:nvPr>
            <p:ph idx="1"/>
          </p:nvPr>
        </p:nvSpPr>
        <p:spPr>
          <a:xfrm>
            <a:off x="6096000" y="1427538"/>
            <a:ext cx="5435760" cy="3288445"/>
          </a:xfrm>
        </p:spPr>
        <p:txBody>
          <a:bodyPr>
            <a:noAutofit/>
          </a:bodyPr>
          <a:lstStyle/>
          <a:p>
            <a:pPr>
              <a:lnSpc>
                <a:spcPct val="90000"/>
              </a:lnSpc>
            </a:pPr>
            <a:r>
              <a:rPr lang="en-US" altLang="zh-CN" dirty="0">
                <a:latin typeface="Times New Roman" panose="02020603050405020304" pitchFamily="18" charset="0"/>
                <a:cs typeface="Times New Roman" panose="02020603050405020304" pitchFamily="18" charset="0"/>
              </a:rPr>
              <a:t>Categorical</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compared</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sorted</a:t>
            </a:r>
          </a:p>
          <a:p>
            <a:pPr lvl="1">
              <a:lnSpc>
                <a:spcPct val="9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just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lvl="1" indent="0">
              <a:lnSpc>
                <a:spcPct val="90000"/>
              </a:lnSpc>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representation</a:t>
            </a:r>
          </a:p>
          <a:p>
            <a:pPr marL="457200" lvl="1" indent="0">
              <a:lnSpc>
                <a:spcPct val="90000"/>
              </a:lnSpc>
              <a:buNone/>
            </a:pPr>
            <a:endParaRPr lang="en-US" sz="2000" dirty="0">
              <a:latin typeface="Times New Roman" panose="02020603050405020304" pitchFamily="18" charset="0"/>
              <a:cs typeface="Times New Roman" panose="02020603050405020304" pitchFamily="18" charset="0"/>
            </a:endParaRPr>
          </a:p>
          <a:p>
            <a:pPr>
              <a:lnSpc>
                <a:spcPct val="90000"/>
              </a:lnSpc>
            </a:pPr>
            <a:r>
              <a:rPr lang="en-US" altLang="zh-CN" dirty="0">
                <a:latin typeface="Times New Roman" panose="02020603050405020304" pitchFamily="18" charset="0"/>
                <a:cs typeface="Times New Roman" panose="02020603050405020304" pitchFamily="18" charset="0"/>
              </a:rPr>
              <a:t>Numerical</a:t>
            </a: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compared</a:t>
            </a: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sorted</a:t>
            </a:r>
          </a:p>
          <a:p>
            <a:pPr lvl="1">
              <a:lnSpc>
                <a:spcPct val="9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attribute</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572CD1-8D48-4983-A270-3AD47EC31299}"/>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W</a:t>
            </a:r>
            <a:r>
              <a:rPr lang="en-US" altLang="zh-CN"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hy it counts?</a:t>
            </a:r>
            <a:endParaRPr lang="en-US"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9" name="Content Placeholder 3">
            <a:extLst>
              <a:ext uri="{FF2B5EF4-FFF2-40B4-BE49-F238E27FC236}">
                <a16:creationId xmlns:a16="http://schemas.microsoft.com/office/drawing/2014/main" id="{ABEEA2FF-424C-493B-BE35-F54EA683E0A0}"/>
              </a:ext>
            </a:extLst>
          </p:cNvPr>
          <p:cNvPicPr>
            <a:picLocks noGrp="1" noChangeAspect="1"/>
          </p:cNvPicPr>
          <p:nvPr>
            <p:ph idx="1"/>
          </p:nvPr>
        </p:nvPicPr>
        <p:blipFill>
          <a:blip r:embed="rId2"/>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26CBF8A-0506-4C4F-AC40-02E0C2382B79}"/>
              </a:ext>
            </a:extLst>
          </p:cNvPr>
          <p:cNvSpPr>
            <a:spLocks noGrp="1"/>
          </p:cNvSpPr>
          <p:nvPr>
            <p:ph type="title"/>
          </p:nvPr>
        </p:nvSpPr>
        <p:spPr>
          <a:xfrm>
            <a:off x="819179" y="669837"/>
            <a:ext cx="9905998" cy="1905000"/>
          </a:xfrm>
        </p:spPr>
        <p:txBody>
          <a:bodyPr>
            <a:normAutofit/>
          </a:bodyPr>
          <a:lstStyle/>
          <a:p>
            <a:r>
              <a:rPr lang="en-US" altLang="zh-CN" sz="2800" dirty="0">
                <a:solidFill>
                  <a:schemeClr val="tx2">
                    <a:lumMod val="90000"/>
                  </a:schemeClr>
                </a:solidFill>
                <a:latin typeface="Times New Roman" panose="02020603050405020304" pitchFamily="18" charset="0"/>
                <a:cs typeface="Times New Roman" panose="02020603050405020304" pitchFamily="18" charset="0"/>
              </a:rPr>
              <a:t>One-Hot</a:t>
            </a:r>
            <a:r>
              <a:rPr lang="zh-CN" altLang="en-US" sz="2800" dirty="0">
                <a:solidFill>
                  <a:schemeClr val="tx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tx2">
                    <a:lumMod val="90000"/>
                  </a:schemeClr>
                </a:solidFill>
                <a:latin typeface="Times New Roman" panose="02020603050405020304" pitchFamily="18" charset="0"/>
                <a:cs typeface="Times New Roman" panose="02020603050405020304" pitchFamily="18" charset="0"/>
              </a:rPr>
              <a:t>and</a:t>
            </a:r>
            <a:r>
              <a:rPr lang="zh-CN" altLang="en-US" sz="2800" dirty="0">
                <a:solidFill>
                  <a:schemeClr val="tx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tx2">
                    <a:lumMod val="90000"/>
                  </a:schemeClr>
                </a:solidFill>
                <a:latin typeface="Times New Roman" panose="02020603050405020304" pitchFamily="18" charset="0"/>
                <a:cs typeface="Times New Roman" panose="02020603050405020304" pitchFamily="18" charset="0"/>
              </a:rPr>
              <a:t>Embedding</a:t>
            </a:r>
            <a:endParaRPr lang="en-US" sz="2800" dirty="0">
              <a:solidFill>
                <a:schemeClr val="tx2">
                  <a:lumMod val="90000"/>
                </a:schemeClr>
              </a:solidFill>
              <a:latin typeface="Times New Roman" panose="02020603050405020304" pitchFamily="18" charset="0"/>
              <a:cs typeface="Times New Roman" panose="02020603050405020304" pitchFamily="18" charset="0"/>
            </a:endParaRPr>
          </a:p>
        </p:txBody>
      </p:sp>
      <p:pic>
        <p:nvPicPr>
          <p:cNvPr id="9" name="Picture 3">
            <a:extLst>
              <a:ext uri="{FF2B5EF4-FFF2-40B4-BE49-F238E27FC236}">
                <a16:creationId xmlns:a16="http://schemas.microsoft.com/office/drawing/2014/main" id="{D5F77BFD-B1EC-44CD-B4A6-ACC1EE18A3C3}"/>
              </a:ext>
            </a:extLst>
          </p:cNvPr>
          <p:cNvPicPr>
            <a:picLocks noChangeAspect="1"/>
          </p:cNvPicPr>
          <p:nvPr/>
        </p:nvPicPr>
        <p:blipFill>
          <a:blip r:embed="rId2"/>
          <a:stretch>
            <a:fillRect/>
          </a:stretch>
        </p:blipFill>
        <p:spPr>
          <a:xfrm>
            <a:off x="746271" y="2482675"/>
            <a:ext cx="5136448" cy="2865437"/>
          </a:xfrm>
          <a:prstGeom prst="rect">
            <a:avLst/>
          </a:prstGeom>
        </p:spPr>
      </p:pic>
      <p:pic>
        <p:nvPicPr>
          <p:cNvPr id="10" name="Picture 5">
            <a:extLst>
              <a:ext uri="{FF2B5EF4-FFF2-40B4-BE49-F238E27FC236}">
                <a16:creationId xmlns:a16="http://schemas.microsoft.com/office/drawing/2014/main" id="{DFE1899E-3374-4122-81F0-1C99A782BB50}"/>
              </a:ext>
            </a:extLst>
          </p:cNvPr>
          <p:cNvPicPr>
            <a:picLocks noChangeAspect="1"/>
          </p:cNvPicPr>
          <p:nvPr/>
        </p:nvPicPr>
        <p:blipFill>
          <a:blip r:embed="rId3"/>
          <a:stretch>
            <a:fillRect/>
          </a:stretch>
        </p:blipFill>
        <p:spPr>
          <a:xfrm>
            <a:off x="5983871" y="2482675"/>
            <a:ext cx="5094111" cy="286543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4630EFA-FECF-43C3-AB13-D092F4C5268B}"/>
              </a:ext>
            </a:extLst>
          </p:cNvPr>
          <p:cNvSpPr>
            <a:spLocks noGrp="1"/>
          </p:cNvSpPr>
          <p:nvPr>
            <p:ph type="title"/>
          </p:nvPr>
        </p:nvSpPr>
        <p:spPr>
          <a:xfrm>
            <a:off x="4303643" y="609600"/>
            <a:ext cx="6743767" cy="1905000"/>
          </a:xfrm>
        </p:spPr>
        <p:txBody>
          <a:bodyPr>
            <a:normAutofit/>
          </a:bodyPr>
          <a:lstStyle/>
          <a:p>
            <a:r>
              <a:rPr lang="en-US" sz="2800" dirty="0">
                <a:latin typeface="Times New Roman" panose="02020603050405020304" pitchFamily="18" charset="0"/>
                <a:cs typeface="Times New Roman" panose="02020603050405020304" pitchFamily="18" charset="0"/>
              </a:rPr>
              <a:t>P</a:t>
            </a:r>
            <a:r>
              <a:rPr lang="en-CN" sz="2800" dirty="0">
                <a:latin typeface="Times New Roman" panose="02020603050405020304" pitchFamily="18" charset="0"/>
                <a:cs typeface="Times New Roman" panose="02020603050405020304" pitchFamily="18" charset="0"/>
              </a:rPr>
              <a:t>ro</a:t>
            </a:r>
            <a:r>
              <a:rPr lang="en-US" altLang="zh-CN" sz="2800" dirty="0" err="1">
                <a:latin typeface="Times New Roman" panose="02020603050405020304" pitchFamily="18" charset="0"/>
                <a:cs typeface="Times New Roman" panose="02020603050405020304" pitchFamily="18" charset="0"/>
              </a:rPr>
              <a:t>gramminig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04-01</a:t>
            </a:r>
            <a:endParaRPr lang="en-CN" sz="2800"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C7E78FE5-F7D7-46A2-B08E-D7B83CFB6847}"/>
              </a:ext>
            </a:extLst>
          </p:cNvPr>
          <p:cNvSpPr>
            <a:spLocks noGrp="1"/>
          </p:cNvSpPr>
          <p:nvPr>
            <p:ph idx="1"/>
          </p:nvPr>
        </p:nvSpPr>
        <p:spPr>
          <a:xfrm>
            <a:off x="4303643" y="2666999"/>
            <a:ext cx="7046844" cy="3415749"/>
          </a:xfrm>
        </p:spPr>
        <p:txBody>
          <a:bodyPr>
            <a:normAutofit/>
          </a:bodyPr>
          <a:lstStyle/>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one-hot</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normalization</a:t>
            </a:r>
            <a:endParaRPr lang="en-CN" dirty="0">
              <a:latin typeface="Times New Roman" panose="02020603050405020304" pitchFamily="18" charset="0"/>
              <a:cs typeface="Times New Roman" panose="02020603050405020304" pitchFamily="18" charset="0"/>
            </a:endParaRPr>
          </a:p>
        </p:txBody>
      </p:sp>
      <p:pic>
        <p:nvPicPr>
          <p:cNvPr id="11" name="Picture 4" descr="Exclamation mark on a yellow background">
            <a:extLst>
              <a:ext uri="{FF2B5EF4-FFF2-40B4-BE49-F238E27FC236}">
                <a16:creationId xmlns:a16="http://schemas.microsoft.com/office/drawing/2014/main" id="{B9A321AE-FD33-4EEC-AEA8-6D52E637E23B}"/>
              </a:ext>
            </a:extLst>
          </p:cNvPr>
          <p:cNvPicPr>
            <a:picLocks noChangeAspect="1"/>
          </p:cNvPicPr>
          <p:nvPr/>
        </p:nvPicPr>
        <p:blipFill rotWithShape="1">
          <a:blip r:embed="rId2"/>
          <a:srcRect l="37075" r="24872"/>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9" name="Rectangle 13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0" name="Content Placeholder 8199"/>
          <p:cNvSpPr>
            <a:spLocks noGrp="1"/>
          </p:cNvSpPr>
          <p:nvPr>
            <p:ph idx="1"/>
          </p:nvPr>
        </p:nvSpPr>
        <p:spPr>
          <a:xfrm>
            <a:off x="1141413" y="4597888"/>
            <a:ext cx="7281370" cy="1485165"/>
          </a:xfrm>
        </p:spPr>
        <p:txBody>
          <a:bodyPr anchor="t">
            <a:normAutofit/>
          </a:bodyPr>
          <a:lstStyle/>
          <a:p>
            <a:r>
              <a:rPr lang="en-US" sz="2000" dirty="0" err="1">
                <a:latin typeface="Times New Roman" panose="02020603050405020304" pitchFamily="18" charset="0"/>
                <a:cs typeface="Times New Roman" panose="02020603050405020304" pitchFamily="18" charset="0"/>
              </a:rPr>
              <a:t>Lo</a:t>
            </a:r>
            <a:r>
              <a:rPr lang="en-US" altLang="zh-CN" sz="2000" dirty="0" err="1">
                <a:latin typeface="Times New Roman" panose="02020603050405020304" pitchFamily="18" charset="0"/>
                <a:cs typeface="Times New Roman" panose="02020603050405020304" pitchFamily="18" charset="0"/>
              </a:rPr>
              <a:t>gstic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Cro</a:t>
            </a:r>
            <a:r>
              <a:rPr lang="en-US" altLang="zh-CN" sz="2000" dirty="0">
                <a:latin typeface="Times New Roman" panose="02020603050405020304" pitchFamily="18" charset="0"/>
                <a:cs typeface="Times New Roman" panose="02020603050405020304" pitchFamily="18" charset="0"/>
              </a:rPr>
              <a:t>ss-entropy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categorical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classification</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1026" name="Picture 2" descr="Understand Cross Entropy Loss in Minutes | by Uniqtech | Data Science  Bootcamp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0032" y="773773"/>
            <a:ext cx="5920216" cy="3278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orch Lecture 09: Softmax Classifier - YouTube"/>
          <p:cNvPicPr>
            <a:picLocks noChangeAspect="1" noChangeArrowheads="1"/>
          </p:cNvPicPr>
          <p:nvPr/>
        </p:nvPicPr>
        <p:blipFill rotWithShape="1">
          <a:blip r:embed="rId3">
            <a:extLst>
              <a:ext uri="{28A0092B-C50C-407E-A947-70E740481C1C}">
                <a14:useLocalDpi xmlns:a14="http://schemas.microsoft.com/office/drawing/2010/main" val="0"/>
              </a:ext>
            </a:extLst>
          </a:blip>
          <a:srcRect l="3450" r="2254"/>
          <a:stretch>
            <a:fillRect/>
          </a:stretch>
        </p:blipFill>
        <p:spPr bwMode="auto">
          <a:xfrm>
            <a:off x="241721" y="774947"/>
            <a:ext cx="5416590" cy="32778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200">
                                            <p:txEl>
                                              <p:pRg st="2" end="2"/>
                                            </p:txEl>
                                          </p:spTgt>
                                        </p:tgtEl>
                                        <p:attrNameLst>
                                          <p:attrName>style.color</p:attrName>
                                        </p:attrNameLst>
                                      </p:cBhvr>
                                      <p:to>
                                        <a:srgbClr val="FF26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dissolv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dissolv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anner Are You Ready Illustration Royalty Free Cliparts, Vectors, And Stock  Illustration. Image 93168842.">
            <a:extLst>
              <a:ext uri="{FF2B5EF4-FFF2-40B4-BE49-F238E27FC236}">
                <a16:creationId xmlns:a16="http://schemas.microsoft.com/office/drawing/2014/main" id="{CCE22651-01F1-406A-86CF-0FA343646A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79" r="33081" b="1"/>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56D531A-BD9D-4B2A-8BAD-C6D75A0BCE4F}"/>
              </a:ext>
            </a:extLst>
          </p:cNvPr>
          <p:cNvSpPr>
            <a:spLocks noGrp="1"/>
          </p:cNvSpPr>
          <p:nvPr>
            <p:ph idx="1"/>
          </p:nvPr>
        </p:nvSpPr>
        <p:spPr>
          <a:xfrm>
            <a:off x="4229501" y="850555"/>
            <a:ext cx="7754681" cy="4747056"/>
          </a:xfrm>
        </p:spPr>
        <p:txBody>
          <a:bodyPr>
            <a:normAutofit/>
          </a:bodyPr>
          <a:lstStyle/>
          <a:p>
            <a:r>
              <a:rPr lang="en-CN" sz="2800" dirty="0">
                <a:latin typeface="Times New Roman" panose="02020603050405020304" pitchFamily="18" charset="0"/>
                <a:cs typeface="Times New Roman" panose="02020603050405020304" pitchFamily="18" charset="0"/>
              </a:rPr>
              <a:t>NOW</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read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for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whole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classification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task</a:t>
            </a:r>
            <a:r>
              <a:rPr lang="zh-CN" altLang="en-US"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endParaRPr lang="en-US" sz="3600" dirty="0"/>
          </a:p>
          <a:p>
            <a:r>
              <a:rPr lang="en-US" sz="2800" dirty="0" err="1">
                <a:latin typeface="KaiTi" panose="02010609060101010101" pitchFamily="49" charset="-122"/>
                <a:ea typeface="KaiTi" panose="02010609060101010101" pitchFamily="49" charset="-122"/>
              </a:rPr>
              <a:t>现在我们已经做好准备解决完整的分类问题了</a:t>
            </a:r>
            <a:endParaRPr lang="en-CN" sz="2800" dirty="0">
              <a:latin typeface="KaiTi" panose="02010609060101010101" pitchFamily="49" charset="-122"/>
              <a:ea typeface="KaiTi"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1E3A8D3-5DC4-4A30-9DD3-E3B78ECFF030}"/>
              </a:ext>
            </a:extLst>
          </p:cNvPr>
          <p:cNvSpPr>
            <a:spLocks noGrp="1"/>
          </p:cNvSpPr>
          <p:nvPr>
            <p:ph type="title"/>
          </p:nvPr>
        </p:nvSpPr>
        <p:spPr>
          <a:xfrm>
            <a:off x="1141413" y="609600"/>
            <a:ext cx="9905998" cy="1905000"/>
          </a:xfrm>
        </p:spPr>
        <p:txBody>
          <a:bodyPr>
            <a:normAutofit/>
          </a:bodyPr>
          <a:lstStyle/>
          <a:p>
            <a:r>
              <a:rPr lang="en-US" sz="2800" dirty="0">
                <a:latin typeface="Times New Roman" panose="02020603050405020304" pitchFamily="18" charset="0"/>
                <a:cs typeface="Times New Roman" panose="02020603050405020304" pitchFamily="18" charset="0"/>
              </a:rPr>
              <a:t>Pro</a:t>
            </a:r>
            <a:r>
              <a:rPr lang="en-US" altLang="zh-CN" sz="2800" dirty="0">
                <a:latin typeface="Times New Roman" panose="02020603050405020304" pitchFamily="18" charset="0"/>
                <a:cs typeface="Times New Roman" panose="02020603050405020304" pitchFamily="18" charset="0"/>
              </a:rPr>
              <a:t>gramming-04-02</a:t>
            </a:r>
            <a:br>
              <a:rPr lang="en-US" altLang="zh-CN"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L</a:t>
            </a:r>
            <a:r>
              <a:rPr lang="en-CN" sz="2800" dirty="0">
                <a:latin typeface="Times New Roman" panose="02020603050405020304" pitchFamily="18" charset="0"/>
                <a:cs typeface="Times New Roman" panose="02020603050405020304" pitchFamily="18" charset="0"/>
              </a:rPr>
              <a:t>inear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regression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principle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method</a:t>
            </a:r>
            <a:r>
              <a:rPr lang="zh-CN" altLang="en-US" sz="2800" dirty="0">
                <a:latin typeface="Times New Roman" panose="02020603050405020304" pitchFamily="18" charset="0"/>
                <a:cs typeface="Times New Roman" panose="02020603050405020304" pitchFamily="18" charset="0"/>
              </a:rPr>
              <a:t> </a:t>
            </a:r>
            <a:endParaRPr lang="en-CN" sz="2800"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23DE6B97-095E-484A-BC0F-F00B49E27FA5}"/>
              </a:ext>
            </a:extLst>
          </p:cNvPr>
          <p:cNvSpPr>
            <a:spLocks noGrp="1"/>
          </p:cNvSpPr>
          <p:nvPr>
            <p:ph idx="1"/>
          </p:nvPr>
        </p:nvSpPr>
        <p:spPr>
          <a:xfrm>
            <a:off x="1141413" y="2666999"/>
            <a:ext cx="9905998" cy="3124201"/>
          </a:xfrm>
        </p:spPr>
        <p:txBody>
          <a:bodyPr/>
          <a:lstStyle/>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implement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solve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house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price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problem</a:t>
            </a:r>
          </a:p>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scikit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endParaRPr lang="en-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anose="02020503050405090304" pitchFamily="18" charset="0"/>
                <a:cs typeface="Times New Roman" panose="02020503050405090304" pitchFamily="18" charset="0"/>
              </a:rPr>
              <a:t>Programming</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04-</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02</a:t>
            </a:r>
            <a:br>
              <a:rPr lang="en-US" altLang="zh-CN" dirty="0">
                <a:latin typeface="Times New Roman" panose="02020503050405090304" pitchFamily="18" charset="0"/>
                <a:cs typeface="Times New Roman" panose="02020503050405090304" pitchFamily="18" charset="0"/>
              </a:rPr>
            </a:br>
            <a:r>
              <a:rPr lang="en-US" altLang="zh-CN" dirty="0">
                <a:latin typeface="Times New Roman" panose="02020503050405090304" pitchFamily="18" charset="0"/>
                <a:cs typeface="Times New Roman" panose="02020503050405090304" pitchFamily="18" charset="0"/>
              </a:rPr>
              <a:t>Binary</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classification</a:t>
            </a:r>
            <a:r>
              <a:rPr lang="zh-CN" altLang="en-US" dirty="0">
                <a:latin typeface="Times New Roman" panose="02020503050405090304" pitchFamily="18" charset="0"/>
                <a:cs typeface="Times New Roman" panose="02020503050405090304" pitchFamily="18" charset="0"/>
              </a:rPr>
              <a:t> </a:t>
            </a:r>
            <a:r>
              <a:rPr lang="en-US" altLang="zh-CN" dirty="0">
                <a:latin typeface="Times New Roman" panose="02020503050405090304" pitchFamily="18" charset="0"/>
                <a:cs typeface="Times New Roman" panose="02020503050405090304" pitchFamily="18" charset="0"/>
              </a:rPr>
              <a:t>problem</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normAutofit/>
          </a:bodyPr>
          <a:lstStyle/>
          <a:p>
            <a:r>
              <a:rPr lang="en-US" altLang="zh-CN" sz="2000" dirty="0">
                <a:latin typeface="Times New Roman" panose="02020603050405020304" pitchFamily="18" charset="0"/>
                <a:cs typeface="Times New Roman" panose="02020603050405020304" pitchFamily="18" charset="0"/>
              </a:rPr>
              <a:t>Scikit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solve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binary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digital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classification</a:t>
            </a:r>
          </a:p>
          <a:p>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metrics</a:t>
            </a:r>
            <a:endParaRPr lang="en-US" sz="2000" dirty="0">
              <a:latin typeface="Times New Roman" panose="02020603050405020304" pitchFamily="18" charset="0"/>
              <a:cs typeface="Times New Roman" panose="02020603050405020304"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835" y="3575049"/>
            <a:ext cx="2768600" cy="130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ounded Rectangle 3"/>
              <p:cNvSpPr/>
              <p:nvPr/>
            </p:nvSpPr>
            <p:spPr>
              <a:xfrm>
                <a:off x="877330" y="914400"/>
                <a:ext cx="667265" cy="524638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sz="3600" b="0" i="1" smtClean="0">
                              <a:latin typeface="Cambria Math" panose="02040503050406030204" pitchFamily="18" charset="0"/>
                            </a:rPr>
                          </m:ctrlPr>
                        </m:accPr>
                        <m:e>
                          <m:r>
                            <a:rPr lang="en-US" altLang="zh-CN" sz="3600" b="0" i="1" smtClean="0">
                              <a:latin typeface="Cambria Math" panose="02040503050406030204" pitchFamily="18" charset="0"/>
                            </a:rPr>
                            <m:t>𝑥</m:t>
                          </m:r>
                        </m:e>
                      </m:acc>
                    </m:oMath>
                  </m:oMathPara>
                </a14:m>
                <a:endParaRPr lang="en-US" sz="4800" dirty="0">
                  <a:latin typeface="Times New Roman" panose="02020603050405020304" pitchFamily="18" charset="0"/>
                  <a:cs typeface="Times New Roman" panose="02020603050405020304" pitchFamily="18" charset="0"/>
                </a:endParaRPr>
              </a:p>
            </p:txBody>
          </p:sp>
        </mc:Choice>
        <mc:Fallback>
          <p:sp>
            <p:nvSpPr>
              <p:cNvPr id="4" name="Rounded Rectangle 3"/>
              <p:cNvSpPr>
                <a:spLocks noRot="1" noChangeAspect="1" noMove="1" noResize="1" noEditPoints="1" noAdjustHandles="1" noChangeArrowheads="1" noChangeShapeType="1" noTextEdit="1"/>
              </p:cNvSpPr>
              <p:nvPr/>
            </p:nvSpPr>
            <p:spPr>
              <a:xfrm>
                <a:off x="877330" y="914400"/>
                <a:ext cx="667265" cy="5246387"/>
              </a:xfrm>
              <a:prstGeom prst="round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Rounded Rectangle 4"/>
              <p:cNvSpPr/>
              <p:nvPr/>
            </p:nvSpPr>
            <p:spPr>
              <a:xfrm>
                <a:off x="3540208" y="914395"/>
                <a:ext cx="959709" cy="52463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1.3</m:t>
                      </m:r>
                    </m:oMath>
                  </m:oMathPara>
                </a14:m>
                <a:endParaRPr lang="en-US" altLang="zh-CN" sz="2000" b="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2.4</a:t>
                </a: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-0.8</a:t>
                </a:r>
                <a:endParaRPr lang="en-US" sz="2000" dirty="0">
                  <a:latin typeface="Times New Roman" panose="02020603050405020304" pitchFamily="18" charset="0"/>
                  <a:cs typeface="Times New Roman" panose="02020603050405020304" pitchFamily="18" charset="0"/>
                </a:endParaRPr>
              </a:p>
            </p:txBody>
          </p:sp>
        </mc:Choice>
        <mc:Fallback>
          <p:sp>
            <p:nvSpPr>
              <p:cNvPr id="5" name="Rounded Rectangle 4"/>
              <p:cNvSpPr>
                <a:spLocks noRot="1" noChangeAspect="1" noMove="1" noResize="1" noEditPoints="1" noAdjustHandles="1" noChangeArrowheads="1" noChangeShapeType="1" noTextEdit="1"/>
              </p:cNvSpPr>
              <p:nvPr/>
            </p:nvSpPr>
            <p:spPr>
              <a:xfrm>
                <a:off x="3540208" y="914395"/>
                <a:ext cx="959709" cy="5246387"/>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Rounded Rectangle 8"/>
              <p:cNvSpPr/>
              <p:nvPr/>
            </p:nvSpPr>
            <p:spPr>
              <a:xfrm>
                <a:off x="6210300" y="914395"/>
                <a:ext cx="959709" cy="524638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0.24</m:t>
                      </m:r>
                    </m:oMath>
                  </m:oMathPara>
                </a14:m>
                <a:endParaRPr lang="en-US" altLang="zh-CN" sz="2000" b="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0.72</a:t>
                </a: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0.023</a:t>
                </a:r>
                <a:endParaRPr lang="en-US" sz="2000" dirty="0">
                  <a:latin typeface="Times New Roman" panose="02020603050405020304" pitchFamily="18" charset="0"/>
                  <a:cs typeface="Times New Roman" panose="02020603050405020304" pitchFamily="18" charset="0"/>
                </a:endParaRPr>
              </a:p>
            </p:txBody>
          </p:sp>
        </mc:Choice>
        <mc:Fallback>
          <p:sp>
            <p:nvSpPr>
              <p:cNvPr id="9" name="Rounded Rectangle 8"/>
              <p:cNvSpPr>
                <a:spLocks noRot="1" noChangeAspect="1" noMove="1" noResize="1" noEditPoints="1" noAdjustHandles="1" noChangeArrowheads="1" noChangeShapeType="1" noTextEdit="1"/>
              </p:cNvSpPr>
              <p:nvPr/>
            </p:nvSpPr>
            <p:spPr>
              <a:xfrm>
                <a:off x="6210300" y="914395"/>
                <a:ext cx="959709" cy="5246387"/>
              </a:xfrm>
              <a:prstGeom prst="round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Rounded Rectangle 9"/>
              <p:cNvSpPr/>
              <p:nvPr/>
            </p:nvSpPr>
            <p:spPr>
              <a:xfrm>
                <a:off x="9004984" y="914396"/>
                <a:ext cx="959709" cy="524638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0</m:t>
                      </m:r>
                    </m:oMath>
                  </m:oMathPara>
                </a14:m>
                <a:endParaRPr lang="en-US" altLang="zh-CN" sz="2000" b="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1</a:t>
                </a: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a:t>
                </a:r>
                <a:endParaRPr lang="en-US" sz="2000" dirty="0">
                  <a:latin typeface="Times New Roman" panose="02020603050405020304" pitchFamily="18" charset="0"/>
                  <a:cs typeface="Times New Roman" panose="02020603050405020304" pitchFamily="18" charset="0"/>
                </a:endParaRPr>
              </a:p>
            </p:txBody>
          </p:sp>
        </mc:Choice>
        <mc:Fallback>
          <p:sp>
            <p:nvSpPr>
              <p:cNvPr id="10" name="Rounded Rectangle 9"/>
              <p:cNvSpPr>
                <a:spLocks noRot="1" noChangeAspect="1" noMove="1" noResize="1" noEditPoints="1" noAdjustHandles="1" noChangeArrowheads="1" noChangeShapeType="1" noTextEdit="1"/>
              </p:cNvSpPr>
              <p:nvPr/>
            </p:nvSpPr>
            <p:spPr>
              <a:xfrm>
                <a:off x="9004984" y="914396"/>
                <a:ext cx="959709" cy="5246387"/>
              </a:xfrm>
              <a:prstGeom prst="roundRect">
                <a:avLst/>
              </a:prstGeom>
              <a:blipFill>
                <a:blip r:embed="rId5"/>
                <a:stretch>
                  <a:fillRect/>
                </a:stretch>
              </a:blipFill>
            </p:spPr>
            <p:txBody>
              <a:bodyPr/>
              <a:lstStyle/>
              <a:p>
                <a:r>
                  <a:rPr lang="zh-CN" altLang="en-US">
                    <a:noFill/>
                  </a:rPr>
                  <a:t> </a:t>
                </a:r>
              </a:p>
            </p:txBody>
          </p:sp>
        </mc:Fallback>
      </mc:AlternateContent>
      <p:sp>
        <p:nvSpPr>
          <p:cNvPr id="11" name="Striped Right Arrow 10"/>
          <p:cNvSpPr/>
          <p:nvPr/>
        </p:nvSpPr>
        <p:spPr>
          <a:xfrm>
            <a:off x="1977594" y="3143949"/>
            <a:ext cx="1445741" cy="96027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503050405090304" pitchFamily="18" charset="0"/>
              <a:cs typeface="Times New Roman" panose="02020503050405090304" pitchFamily="18" charset="0"/>
            </a:endParaRPr>
          </a:p>
        </p:txBody>
      </p:sp>
      <p:sp>
        <p:nvSpPr>
          <p:cNvPr id="12" name="TextBox 11"/>
          <p:cNvSpPr txBox="1"/>
          <p:nvPr/>
        </p:nvSpPr>
        <p:spPr>
          <a:xfrm>
            <a:off x="2016203" y="2581482"/>
            <a:ext cx="1209936" cy="400110"/>
          </a:xfrm>
          <a:prstGeom prst="rect">
            <a:avLst/>
          </a:prstGeom>
          <a:solidFill>
            <a:srgbClr val="FFC000"/>
          </a:solid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F</a:t>
            </a:r>
            <a:r>
              <a:rPr lang="en-US" altLang="zh-CN" sz="2000" dirty="0">
                <a:latin typeface="Times New Roman" panose="02020603050405020304" pitchFamily="18" charset="0"/>
                <a:cs typeface="Times New Roman" panose="02020603050405020304" pitchFamily="18" charset="0"/>
              </a:rPr>
              <a:t>(x)</a:t>
            </a:r>
            <a:endParaRPr lang="en-US" sz="20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2017753" y="4305823"/>
            <a:ext cx="1209936" cy="400110"/>
          </a:xfrm>
          <a:prstGeom prst="rect">
            <a:avLst/>
          </a:prstGeom>
          <a:solidFill>
            <a:srgbClr val="FFC000"/>
          </a:solid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wx</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p:txBody>
      </p:sp>
      <p:sp>
        <p:nvSpPr>
          <p:cNvPr id="14" name="Striped Right Arrow 13"/>
          <p:cNvSpPr/>
          <p:nvPr/>
        </p:nvSpPr>
        <p:spPr>
          <a:xfrm>
            <a:off x="4632238" y="3150974"/>
            <a:ext cx="1445741" cy="96027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503050405090304" pitchFamily="18" charset="0"/>
              <a:cs typeface="Times New Roman" panose="02020503050405090304" pitchFamily="18" charset="0"/>
            </a:endParaRPr>
          </a:p>
        </p:txBody>
      </p:sp>
      <p:pic>
        <p:nvPicPr>
          <p:cNvPr id="16" name="Picture 15"/>
          <p:cNvPicPr>
            <a:picLocks noChangeAspect="1"/>
          </p:cNvPicPr>
          <p:nvPr/>
        </p:nvPicPr>
        <p:blipFill>
          <a:blip r:embed="rId6"/>
          <a:stretch>
            <a:fillRect/>
          </a:stretch>
        </p:blipFill>
        <p:spPr>
          <a:xfrm>
            <a:off x="4632238" y="4305823"/>
            <a:ext cx="1372222" cy="671717"/>
          </a:xfrm>
          <a:prstGeom prst="rect">
            <a:avLst/>
          </a:prstGeom>
        </p:spPr>
      </p:pic>
      <p:sp>
        <p:nvSpPr>
          <p:cNvPr id="17" name="Left-Right Arrow 16"/>
          <p:cNvSpPr/>
          <p:nvPr/>
        </p:nvSpPr>
        <p:spPr>
          <a:xfrm>
            <a:off x="7434651" y="3150974"/>
            <a:ext cx="1445741" cy="9602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503050405090304" pitchFamily="18" charset="0"/>
              <a:cs typeface="Times New Roman" panose="02020503050405090304" pitchFamily="18" charset="0"/>
            </a:endParaRPr>
          </a:p>
        </p:txBody>
      </p:sp>
      <p:sp>
        <p:nvSpPr>
          <p:cNvPr id="18" name="TextBox 17"/>
          <p:cNvSpPr txBox="1"/>
          <p:nvPr/>
        </p:nvSpPr>
        <p:spPr>
          <a:xfrm>
            <a:off x="7554443" y="2125399"/>
            <a:ext cx="1218215" cy="707886"/>
          </a:xfrm>
          <a:prstGeom prst="rect">
            <a:avLst/>
          </a:prstGeom>
          <a:solidFill>
            <a:srgbClr val="FFC000"/>
          </a:solid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cross-entropy</a:t>
            </a:r>
            <a:endParaRPr lang="en-US" sz="2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810569" y="6241646"/>
            <a:ext cx="1370323" cy="400110"/>
          </a:xfrm>
          <a:prstGeom prst="rect">
            <a:avLst/>
          </a:prstGeom>
          <a:solidFill>
            <a:srgbClr val="FFC000"/>
          </a:solid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Y-true</a:t>
            </a:r>
            <a:endParaRPr lang="en-US" sz="2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4650259" y="2494731"/>
            <a:ext cx="1445741" cy="400110"/>
          </a:xfrm>
          <a:prstGeom prst="rect">
            <a:avLst/>
          </a:prstGeom>
          <a:solidFill>
            <a:srgbClr val="FFC000"/>
          </a:solid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softmax</a:t>
            </a:r>
            <a:endParaRPr lang="en-US" sz="2000"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7"/>
          <a:stretch>
            <a:fillRect/>
          </a:stretch>
        </p:blipFill>
        <p:spPr>
          <a:xfrm>
            <a:off x="7355375" y="4305823"/>
            <a:ext cx="1525016" cy="830997"/>
          </a:xfrm>
          <a:prstGeom prst="rect">
            <a:avLst/>
          </a:prstGeom>
        </p:spPr>
      </p:pic>
      <p:pic>
        <p:nvPicPr>
          <p:cNvPr id="22" name="Picture 21"/>
          <p:cNvPicPr>
            <a:picLocks noChangeAspect="1"/>
          </p:cNvPicPr>
          <p:nvPr/>
        </p:nvPicPr>
        <p:blipFill>
          <a:blip r:embed="rId8"/>
          <a:stretch>
            <a:fillRect/>
          </a:stretch>
        </p:blipFill>
        <p:spPr>
          <a:xfrm>
            <a:off x="6999763" y="5486684"/>
            <a:ext cx="2354302" cy="456920"/>
          </a:xfrm>
          <a:prstGeom prst="rect">
            <a:avLst/>
          </a:prstGeom>
        </p:spPr>
      </p:pic>
      <p:sp>
        <p:nvSpPr>
          <p:cNvPr id="23" name="Rounded Rectangle 22"/>
          <p:cNvSpPr/>
          <p:nvPr/>
        </p:nvSpPr>
        <p:spPr>
          <a:xfrm>
            <a:off x="1371600" y="172995"/>
            <a:ext cx="7982465" cy="61783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latin typeface="Times New Roman" panose="02020503050405090304" pitchFamily="18" charset="0"/>
                <a:cs typeface="Times New Roman" panose="02020503050405090304" pitchFamily="18" charset="0"/>
              </a:rPr>
              <a:t>Pi</a:t>
            </a:r>
            <a:r>
              <a:rPr lang="en-US" altLang="zh-CN" sz="2400" dirty="0">
                <a:latin typeface="Times New Roman" panose="02020503050405090304" pitchFamily="18" charset="0"/>
                <a:cs typeface="Times New Roman" panose="02020503050405090304" pitchFamily="18" charset="0"/>
              </a:rPr>
              <a:t>pie</a:t>
            </a:r>
            <a:r>
              <a:rPr lang="zh-CN" altLang="en-US" sz="2400" dirty="0">
                <a:latin typeface="Times New Roman" panose="02020503050405090304" pitchFamily="18" charset="0"/>
                <a:cs typeface="Times New Roman" panose="02020503050405090304" pitchFamily="18" charset="0"/>
              </a:rPr>
              <a:t> </a:t>
            </a:r>
            <a:r>
              <a:rPr lang="en-US" altLang="zh-CN" sz="2400" dirty="0">
                <a:latin typeface="Times New Roman" panose="02020503050405090304" pitchFamily="18" charset="0"/>
                <a:cs typeface="Times New Roman" panose="02020503050405090304" pitchFamily="18" charset="0"/>
              </a:rPr>
              <a:t>line</a:t>
            </a:r>
            <a:r>
              <a:rPr lang="zh-CN" altLang="en-US" sz="2400" dirty="0">
                <a:latin typeface="Times New Roman" panose="02020503050405090304" pitchFamily="18" charset="0"/>
                <a:cs typeface="Times New Roman" panose="02020503050405090304" pitchFamily="18" charset="0"/>
              </a:rPr>
              <a:t> </a:t>
            </a:r>
            <a:r>
              <a:rPr lang="en-US" altLang="zh-CN" sz="2400" dirty="0">
                <a:latin typeface="Times New Roman" panose="02020503050405090304" pitchFamily="18" charset="0"/>
                <a:cs typeface="Times New Roman" panose="02020503050405090304" pitchFamily="18" charset="0"/>
              </a:rPr>
              <a:t>of</a:t>
            </a:r>
            <a:r>
              <a:rPr lang="zh-CN" altLang="en-US" sz="2400" dirty="0">
                <a:latin typeface="Times New Roman" panose="02020503050405090304" pitchFamily="18" charset="0"/>
                <a:cs typeface="Times New Roman" panose="02020503050405090304" pitchFamily="18" charset="0"/>
              </a:rPr>
              <a:t> </a:t>
            </a:r>
            <a:r>
              <a:rPr lang="en-US" altLang="zh-CN" sz="2400" dirty="0">
                <a:latin typeface="Times New Roman" panose="02020503050405090304" pitchFamily="18" charset="0"/>
                <a:cs typeface="Times New Roman" panose="02020503050405090304" pitchFamily="18" charset="0"/>
              </a:rPr>
              <a:t>classification</a:t>
            </a:r>
            <a:r>
              <a:rPr lang="zh-CN" altLang="en-US" sz="2400" dirty="0">
                <a:latin typeface="Times New Roman" panose="02020503050405090304" pitchFamily="18" charset="0"/>
                <a:cs typeface="Times New Roman" panose="02020503050405090304" pitchFamily="18" charset="0"/>
              </a:rPr>
              <a:t> </a:t>
            </a:r>
            <a:r>
              <a:rPr lang="en-US" altLang="zh-CN" sz="2400" dirty="0">
                <a:latin typeface="Times New Roman" panose="02020503050405090304" pitchFamily="18" charset="0"/>
                <a:cs typeface="Times New Roman" panose="02020503050405090304" pitchFamily="18" charset="0"/>
              </a:rPr>
              <a:t>(deep</a:t>
            </a:r>
            <a:r>
              <a:rPr lang="zh-CN" altLang="en-US" sz="2400" dirty="0">
                <a:latin typeface="Times New Roman" panose="02020503050405090304" pitchFamily="18" charset="0"/>
                <a:cs typeface="Times New Roman" panose="02020503050405090304" pitchFamily="18" charset="0"/>
              </a:rPr>
              <a:t> </a:t>
            </a:r>
            <a:r>
              <a:rPr lang="en-US" altLang="zh-CN" sz="2400" dirty="0">
                <a:latin typeface="Times New Roman" panose="02020503050405090304" pitchFamily="18" charset="0"/>
                <a:cs typeface="Times New Roman" panose="02020503050405090304" pitchFamily="18" charset="0"/>
              </a:rPr>
              <a:t>learning</a:t>
            </a:r>
            <a:r>
              <a:rPr lang="zh-CN" altLang="en-US" sz="2400" dirty="0">
                <a:latin typeface="Times New Roman" panose="02020503050405090304" pitchFamily="18" charset="0"/>
                <a:cs typeface="Times New Roman" panose="02020503050405090304" pitchFamily="18" charset="0"/>
              </a:rPr>
              <a:t> </a:t>
            </a:r>
            <a:r>
              <a:rPr lang="en-US" altLang="zh-CN" sz="2400" dirty="0">
                <a:latin typeface="Times New Roman" panose="02020503050405090304" pitchFamily="18" charset="0"/>
                <a:cs typeface="Times New Roman" panose="02020503050405090304" pitchFamily="18" charset="0"/>
              </a:rPr>
              <a:t>classification)</a:t>
            </a:r>
            <a:endParaRPr lang="en-US" sz="2400" dirty="0">
              <a:latin typeface="Times New Roman" panose="02020503050405090304" pitchFamily="18" charset="0"/>
              <a:cs typeface="Times New Roman" panose="02020503050405090304" pitchFamily="18" charset="0"/>
            </a:endParaRPr>
          </a:p>
        </p:txBody>
      </p:sp>
      <p:sp>
        <p:nvSpPr>
          <p:cNvPr id="24" name="Curved Left Arrow 23"/>
          <p:cNvSpPr/>
          <p:nvPr/>
        </p:nvSpPr>
        <p:spPr>
          <a:xfrm>
            <a:off x="10278762" y="1784724"/>
            <a:ext cx="1396313" cy="3505728"/>
          </a:xfrm>
          <a:prstGeom prst="curvedLeftArrow">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latin typeface="Times New Roman" panose="02020503050405090304" pitchFamily="18"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dissolv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2BD90-05A1-5847-8798-6B7A9BCE21EF}"/>
              </a:ext>
            </a:extLst>
          </p:cNvPr>
          <p:cNvSpPr>
            <a:spLocks noGrp="1"/>
          </p:cNvSpPr>
          <p:nvPr>
            <p:ph type="title"/>
          </p:nvPr>
        </p:nvSpPr>
        <p:spPr/>
        <p:txBody>
          <a:bodyPr/>
          <a:lstStyle/>
          <a:p>
            <a:r>
              <a:rPr lang="en-US" dirty="0" err="1">
                <a:latin typeface="KaiTi" panose="02010609060101010101" pitchFamily="49" charset="-122"/>
                <a:ea typeface="KaiTi" panose="02010609060101010101" pitchFamily="49" charset="-122"/>
              </a:rPr>
              <a:t>评测指标</a:t>
            </a:r>
            <a:r>
              <a:rPr lang="zh-CN" altLang="en-US" dirty="0">
                <a:latin typeface="SimSun" panose="02010600030101010101" pitchFamily="2" charset="-122"/>
                <a:ea typeface="SimSun" panose="02010600030101010101" pitchFamily="2" charset="-122"/>
              </a:rPr>
              <a:t> </a:t>
            </a:r>
            <a:r>
              <a:rPr lang="en-US" dirty="0">
                <a:latin typeface="Times New Roman" panose="02020603050405020304" pitchFamily="18" charset="0"/>
                <a:ea typeface="SimSun" panose="02010600030101010101" pitchFamily="2" charset="-122"/>
                <a:cs typeface="Times New Roman" panose="02020603050405020304" pitchFamily="18" charset="0"/>
              </a:rPr>
              <a:t>E</a:t>
            </a:r>
            <a:r>
              <a:rPr lang="en-CN" dirty="0">
                <a:latin typeface="Times New Roman" panose="02020603050405020304" pitchFamily="18" charset="0"/>
                <a:ea typeface="SimSun" panose="02010600030101010101" pitchFamily="2" charset="-122"/>
                <a:cs typeface="Times New Roman" panose="02020603050405020304" pitchFamily="18" charset="0"/>
              </a:rPr>
              <a:t>va</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luation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and</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metric</a:t>
            </a:r>
            <a:endParaRPr lang="en-CN"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Content Placeholder 3">
            <a:extLst>
              <a:ext uri="{FF2B5EF4-FFF2-40B4-BE49-F238E27FC236}">
                <a16:creationId xmlns:a16="http://schemas.microsoft.com/office/drawing/2014/main" id="{99481AE5-1D14-D04E-BDB8-5A15E31FF98A}"/>
              </a:ext>
            </a:extLst>
          </p:cNvPr>
          <p:cNvSpPr>
            <a:spLocks noGrp="1"/>
          </p:cNvSpPr>
          <p:nvPr>
            <p:ph idx="1"/>
          </p:nvPr>
        </p:nvSpPr>
        <p:spPr>
          <a:xfrm>
            <a:off x="685801" y="2142067"/>
            <a:ext cx="10744199" cy="4106333"/>
          </a:xfrm>
        </p:spPr>
        <p:txBody>
          <a:bodyPr anchor="ctr">
            <a:normAutofit/>
          </a:bodyPr>
          <a:lstStyle/>
          <a:p>
            <a:pPr>
              <a:lnSpc>
                <a:spcPct val="200000"/>
              </a:lnSpc>
            </a:pPr>
            <a:r>
              <a:rPr lang="en-CN" sz="2000" dirty="0">
                <a:latin typeface="KaiTi" panose="02010609060101010101" pitchFamily="49" charset="-122"/>
                <a:ea typeface="KaiTi" panose="02010609060101010101" pitchFamily="49" charset="-122"/>
              </a:rPr>
              <a:t>找到正确的评测指标</a:t>
            </a:r>
            <a:r>
              <a:rPr lang="zh-CN" altLang="en-US" sz="2000" dirty="0">
                <a:latin typeface="KaiTi" panose="02010609060101010101" pitchFamily="49" charset="-122"/>
                <a:ea typeface="KaiTi" panose="02010609060101010101" pitchFamily="49" charset="-122"/>
              </a:rPr>
              <a:t>，机器学习任务就成功了一大半</a:t>
            </a:r>
            <a:endParaRPr lang="en-US" altLang="zh-CN" sz="2000" dirty="0">
              <a:latin typeface="KaiTi" panose="02010609060101010101" pitchFamily="49" charset="-122"/>
              <a:ea typeface="KaiTi" panose="02010609060101010101" pitchFamily="49" charset="-122"/>
            </a:endParaRPr>
          </a:p>
          <a:p>
            <a:pPr marL="0" indent="0">
              <a:lnSpc>
                <a:spcPct val="200000"/>
              </a:lnSpc>
              <a:buNone/>
            </a:pPr>
            <a:endParaRPr lang="en-US" sz="2000" dirty="0"/>
          </a:p>
          <a:p>
            <a:pPr>
              <a:lnSpc>
                <a:spcPct val="20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right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indicators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make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machine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task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half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successful.</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16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16" y="163185"/>
            <a:ext cx="6204984" cy="1344975"/>
          </a:xfrm>
        </p:spPr>
        <p:txBody>
          <a:bodyPr>
            <a:normAutofit/>
          </a:bodyPr>
          <a:lstStyle/>
          <a:p>
            <a:r>
              <a:rPr lang="en-US" altLang="zh-CN" sz="2800" dirty="0">
                <a:latin typeface="Times New Roman" panose="02020603050405020304" pitchFamily="18" charset="0"/>
                <a:cs typeface="Times New Roman" panose="02020603050405020304" pitchFamily="18" charset="0"/>
              </a:rPr>
              <a:t>How</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evaluate?</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21516" y="1822316"/>
            <a:ext cx="6204984" cy="4498971"/>
          </a:xfrm>
        </p:spPr>
        <p:txBody>
          <a:bodyPr>
            <a:noAutofit/>
          </a:bodyPr>
          <a:lstStyle/>
          <a:p>
            <a:pPr marL="0" indent="0">
              <a:buNone/>
            </a:pP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	Accuracy</a:t>
            </a:r>
          </a:p>
          <a:p>
            <a:pPr lvl="1"/>
            <a:r>
              <a:rPr lang="en-US" altLang="zh-CN" sz="2000" dirty="0">
                <a:latin typeface="Times New Roman" panose="02020603050405020304" pitchFamily="18" charset="0"/>
                <a:cs typeface="Times New Roman" panose="02020603050405020304" pitchFamily="18" charset="0"/>
              </a:rPr>
              <a:t>	Absolutely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Accuracy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Percentage</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	R2-Score</a:t>
            </a: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Classification:</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Accuracy</a:t>
            </a:r>
          </a:p>
          <a:p>
            <a:pPr lvl="1"/>
            <a:r>
              <a:rPr lang="en-US" altLang="zh-CN" sz="2000" dirty="0">
                <a:latin typeface="Times New Roman" panose="02020603050405020304" pitchFamily="18" charset="0"/>
                <a:cs typeface="Times New Roman" panose="02020603050405020304" pitchFamily="18" charset="0"/>
              </a:rPr>
              <a:t>Precision</a:t>
            </a:r>
          </a:p>
          <a:p>
            <a:pPr lvl="1"/>
            <a:r>
              <a:rPr lang="en-US" altLang="zh-CN" sz="2000" dirty="0">
                <a:latin typeface="Times New Roman" panose="02020603050405020304" pitchFamily="18" charset="0"/>
                <a:cs typeface="Times New Roman" panose="02020603050405020304" pitchFamily="18" charset="0"/>
              </a:rPr>
              <a:t>Recall</a:t>
            </a:r>
          </a:p>
          <a:p>
            <a:pPr lvl="1"/>
            <a:r>
              <a:rPr lang="en-US" altLang="zh-CN" sz="2000" dirty="0">
                <a:latin typeface="Times New Roman" panose="02020603050405020304" pitchFamily="18" charset="0"/>
                <a:cs typeface="Times New Roman" panose="02020603050405020304" pitchFamily="18" charset="0"/>
              </a:rPr>
              <a:t>ROC/AUC</a:t>
            </a:r>
          </a:p>
          <a:p>
            <a:pPr lvl="1"/>
            <a:r>
              <a:rPr lang="en-US" altLang="zh-CN" sz="2000" dirty="0">
                <a:latin typeface="Times New Roman" panose="02020603050405020304" pitchFamily="18" charset="0"/>
                <a:cs typeface="Times New Roman" panose="02020603050405020304" pitchFamily="18" charset="0"/>
              </a:rPr>
              <a:t>F1_score,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F2_score</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165645" y="38359"/>
            <a:ext cx="5449706" cy="2397868"/>
          </a:xfrm>
          <a:prstGeom prst="rect">
            <a:avLst/>
          </a:prstGeom>
        </p:spPr>
      </p:pic>
      <p:pic>
        <p:nvPicPr>
          <p:cNvPr id="4" name="Picture 3"/>
          <p:cNvPicPr>
            <a:picLocks noChangeAspect="1"/>
          </p:cNvPicPr>
          <p:nvPr/>
        </p:nvPicPr>
        <p:blipFill>
          <a:blip r:embed="rId3"/>
          <a:stretch>
            <a:fillRect/>
          </a:stretch>
        </p:blipFill>
        <p:spPr>
          <a:xfrm>
            <a:off x="6165645" y="2477488"/>
            <a:ext cx="5449706" cy="3114113"/>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6165645" y="5748679"/>
                <a:ext cx="5449706"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0" i="0" dirty="0">
                    <a:solidFill>
                      <a:srgbClr val="1D1F22"/>
                    </a:solidFill>
                    <a:effectLst/>
                    <a:latin typeface="Helvetica" pitchFamily="2" charset="0"/>
                  </a:rPr>
                  <a:t>F1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a:t>
                </a:r>
                <a:r>
                  <a:rPr lang="en-US" sz="1200" b="0" i="0" dirty="0">
                    <a:solidFill>
                      <a:srgbClr val="208050"/>
                    </a:solidFill>
                    <a:effectLst/>
                    <a:latin typeface="Helvetica" pitchFamily="2" charset="0"/>
                  </a:rPr>
                  <a:t>2</a:t>
                </a:r>
                <a:r>
                  <a:rPr lang="en-US" sz="1200" b="0" i="0" dirty="0">
                    <a:solidFill>
                      <a:srgbClr val="1D1F22"/>
                    </a:solidFill>
                    <a:effectLst/>
                    <a:latin typeface="Helvetica" pitchFamily="2" charset="0"/>
                  </a:rPr>
                  <a:t>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(precision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recall)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(precision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recall) </a:t>
                </a:r>
              </a:p>
              <a:p>
                <a:endParaRPr lang="en-US" sz="1200" dirty="0"/>
              </a:p>
              <a:p>
                <a:r>
                  <a:rPr lang="en-US" altLang="zh-CN" sz="1200" dirty="0"/>
                  <a:t>F2</a:t>
                </a:r>
                <a:r>
                  <a:rPr lang="zh-CN" altLang="en-US" sz="1200" dirty="0"/>
                  <a:t> </a:t>
                </a:r>
                <a:r>
                  <a:rPr lang="en-US" altLang="zh-CN" sz="1200" dirty="0"/>
                  <a:t>=</a:t>
                </a:r>
                <a:r>
                  <a:rPr lang="zh-CN" altLang="en-US" sz="1200" dirty="0"/>
                  <a:t> </a:t>
                </a:r>
                <a:r>
                  <a:rPr lang="en-US" altLang="zh-CN" sz="1200" dirty="0"/>
                  <a:t>(1</a:t>
                </a:r>
                <a:r>
                  <a:rPr lang="zh-CN" altLang="en-US" sz="1200" dirty="0"/>
                  <a:t> </a:t>
                </a:r>
                <a:r>
                  <a:rPr lang="en-US" altLang="zh-CN" sz="1200" dirty="0"/>
                  <a:t>+</a:t>
                </a:r>
                <a:r>
                  <a:rPr lang="zh-CN" altLang="en-US" sz="1200" dirty="0"/>
                  <a:t> </a:t>
                </a:r>
                <a14:m>
                  <m:oMath xmlns:m="http://schemas.openxmlformats.org/officeDocument/2006/math">
                    <m:sSup>
                      <m:sSupPr>
                        <m:ctrlPr>
                          <a:rPr lang="en-US" altLang="zh-CN" sz="1200" b="0" i="1" smtClean="0">
                            <a:latin typeface="Cambria Math" panose="02040503050406030204" pitchFamily="18" charset="0"/>
                          </a:rPr>
                        </m:ctrlPr>
                      </m:sSupPr>
                      <m:e>
                        <m:r>
                          <a:rPr lang="zh-CN" altLang="en-US" sz="1200" i="1" smtClean="0">
                            <a:latin typeface="Cambria Math" panose="02040503050406030204" pitchFamily="18" charset="0"/>
                          </a:rPr>
                          <m:t>𝛽</m:t>
                        </m:r>
                      </m:e>
                      <m:sup>
                        <m:r>
                          <a:rPr lang="en-US" altLang="zh-CN" sz="1200" b="0" i="1" smtClean="0">
                            <a:latin typeface="Cambria Math" panose="02040503050406030204" pitchFamily="18" charset="0"/>
                          </a:rPr>
                          <m:t>2</m:t>
                        </m:r>
                      </m:sup>
                    </m:sSup>
                  </m:oMath>
                </a14:m>
                <a:r>
                  <a:rPr lang="en-US" altLang="zh-CN" sz="1200" dirty="0"/>
                  <a:t>)</a:t>
                </a:r>
                <a:r>
                  <a:rPr lang="zh-CN" altLang="en-US" sz="1200" dirty="0"/>
                  <a:t> </a:t>
                </a:r>
                <a:r>
                  <a:rPr lang="en-US" altLang="zh-CN" sz="1200" dirty="0"/>
                  <a:t>(</a:t>
                </a:r>
                <a:r>
                  <a:rPr lang="en-US" altLang="zh-CN" sz="1200" dirty="0" err="1"/>
                  <a:t>precisioini</a:t>
                </a:r>
                <a:r>
                  <a:rPr lang="zh-CN" altLang="en-US" sz="1200" dirty="0"/>
                  <a:t> * </a:t>
                </a:r>
                <a:r>
                  <a:rPr lang="en-US" altLang="zh-CN" sz="1200" dirty="0"/>
                  <a:t>recall)</a:t>
                </a:r>
                <a:r>
                  <a:rPr lang="zh-CN" altLang="en-US" sz="1200" dirty="0"/>
                  <a:t> </a:t>
                </a:r>
                <a:r>
                  <a:rPr lang="en-US" altLang="zh-CN" sz="1200" dirty="0"/>
                  <a:t>/</a:t>
                </a:r>
                <a:r>
                  <a:rPr lang="zh-CN" altLang="en-US" sz="1200" dirty="0"/>
                  <a:t> </a:t>
                </a:r>
                <a:r>
                  <a:rPr lang="en-US" altLang="zh-CN" sz="1200" dirty="0"/>
                  <a:t>(</a:t>
                </a:r>
                <a14:m>
                  <m:oMath xmlns:m="http://schemas.openxmlformats.org/officeDocument/2006/math">
                    <m:sSup>
                      <m:sSupPr>
                        <m:ctrlPr>
                          <a:rPr lang="en-US" altLang="zh-CN" sz="1200" i="1">
                            <a:latin typeface="Cambria Math" panose="02040503050406030204" pitchFamily="18" charset="0"/>
                          </a:rPr>
                        </m:ctrlPr>
                      </m:sSupPr>
                      <m:e>
                        <m:r>
                          <a:rPr lang="zh-CN" altLang="en-US" sz="1200" i="1">
                            <a:latin typeface="Cambria Math" panose="02040503050406030204" pitchFamily="18" charset="0"/>
                          </a:rPr>
                          <m:t>𝛽</m:t>
                        </m:r>
                      </m:e>
                      <m:sup>
                        <m:r>
                          <a:rPr lang="en-US" altLang="zh-CN" sz="1200" i="1">
                            <a:latin typeface="Cambria Math" panose="02040503050406030204" pitchFamily="18" charset="0"/>
                          </a:rPr>
                          <m:t>2</m:t>
                        </m:r>
                      </m:sup>
                    </m:sSup>
                  </m:oMath>
                </a14:m>
                <a:r>
                  <a:rPr lang="zh-CN" altLang="en-US" sz="1200" dirty="0"/>
                  <a:t> * </a:t>
                </a:r>
                <a:r>
                  <a:rPr lang="en-US" altLang="zh-CN" sz="1200" dirty="0"/>
                  <a:t>precision</a:t>
                </a:r>
                <a:r>
                  <a:rPr lang="zh-CN" altLang="en-US" sz="1200" dirty="0"/>
                  <a:t> </a:t>
                </a:r>
                <a:r>
                  <a:rPr lang="en-US" altLang="zh-CN" sz="1200" dirty="0"/>
                  <a:t>+</a:t>
                </a:r>
                <a:r>
                  <a:rPr lang="zh-CN" altLang="en-US" sz="1200" dirty="0"/>
                  <a:t> </a:t>
                </a:r>
                <a:r>
                  <a:rPr lang="en-US" altLang="zh-CN" sz="1200" dirty="0"/>
                  <a:t>recall)</a:t>
                </a:r>
                <a:endParaRPr lang="en-US" sz="1200" dirty="0"/>
              </a:p>
            </p:txBody>
          </p:sp>
        </mc:Choice>
        <mc:Fallback xmlns="">
          <p:sp>
            <p:nvSpPr>
              <p:cNvPr id="11" name="Rectangle 10"/>
              <p:cNvSpPr>
                <a:spLocks noRot="1" noChangeAspect="1" noMove="1" noResize="1" noEditPoints="1" noAdjustHandles="1" noChangeArrowheads="1" noChangeShapeType="1" noTextEdit="1"/>
              </p:cNvSpPr>
              <p:nvPr/>
            </p:nvSpPr>
            <p:spPr>
              <a:xfrm>
                <a:off x="6165645" y="5748679"/>
                <a:ext cx="5449706" cy="646331"/>
              </a:xfrm>
              <a:prstGeom prst="rect">
                <a:avLst/>
              </a:prstGeom>
              <a:blipFill rotWithShape="1">
                <a:blip r:embed="rId4"/>
                <a:stretch>
                  <a:fillRect l="-183" t="-1477" r="-164" b="-1387"/>
                </a:stretch>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sp>
        <p:nvSpPr>
          <p:cNvPr id="6" name="Rectangle 5">
            <a:extLst>
              <a:ext uri="{FF2B5EF4-FFF2-40B4-BE49-F238E27FC236}">
                <a16:creationId xmlns:a16="http://schemas.microsoft.com/office/drawing/2014/main" id="{F29E0E9D-9935-9F43-B020-11C78558FC04}"/>
              </a:ext>
            </a:extLst>
          </p:cNvPr>
          <p:cNvSpPr/>
          <p:nvPr/>
        </p:nvSpPr>
        <p:spPr>
          <a:xfrm>
            <a:off x="821516" y="1263654"/>
            <a:ext cx="1180131" cy="400110"/>
          </a:xfrm>
          <a:prstGeom prst="rect">
            <a:avLst/>
          </a:prstGeom>
        </p:spPr>
        <p:txBody>
          <a:bodyPr wrap="none">
            <a:spAutoFit/>
          </a:bodyPr>
          <a:lstStyle/>
          <a:p>
            <a:r>
              <a:rPr lang="en-US" altLang="zh-CN" sz="2000" dirty="0">
                <a:latin typeface="Times New Roman" panose="02020503050405090304" pitchFamily="18" charset="0"/>
                <a:cs typeface="Times New Roman" panose="02020503050405090304" pitchFamily="18" charset="0"/>
              </a:rPr>
              <a:t>Baseline?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B2E42D-504A-8240-993D-C02F285D5BAE}"/>
              </a:ext>
            </a:extLst>
          </p:cNvPr>
          <p:cNvPicPr>
            <a:picLocks noChangeAspect="1"/>
          </p:cNvPicPr>
          <p:nvPr/>
        </p:nvPicPr>
        <p:blipFill>
          <a:blip r:embed="rId2"/>
          <a:stretch>
            <a:fillRect/>
          </a:stretch>
        </p:blipFill>
        <p:spPr>
          <a:xfrm>
            <a:off x="2869452" y="576626"/>
            <a:ext cx="5933657" cy="1590289"/>
          </a:xfrm>
          <a:prstGeom prst="rect">
            <a:avLst/>
          </a:prstGeom>
        </p:spPr>
      </p:pic>
      <p:graphicFrame>
        <p:nvGraphicFramePr>
          <p:cNvPr id="5" name="Table 7">
            <a:extLst>
              <a:ext uri="{FF2B5EF4-FFF2-40B4-BE49-F238E27FC236}">
                <a16:creationId xmlns:a16="http://schemas.microsoft.com/office/drawing/2014/main" id="{40327926-DF8C-7E41-8AEB-97659AAB0FD6}"/>
              </a:ext>
            </a:extLst>
          </p:cNvPr>
          <p:cNvGraphicFramePr>
            <a:graphicFrameLocks noGrp="1"/>
          </p:cNvGraphicFramePr>
          <p:nvPr>
            <p:extLst>
              <p:ext uri="{D42A27DB-BD31-4B8C-83A1-F6EECF244321}">
                <p14:modId xmlns:p14="http://schemas.microsoft.com/office/powerpoint/2010/main" val="1291094137"/>
              </p:ext>
            </p:extLst>
          </p:nvPr>
        </p:nvGraphicFramePr>
        <p:xfrm>
          <a:off x="2869449" y="2250388"/>
          <a:ext cx="5933660" cy="822582"/>
        </p:xfrm>
        <a:graphic>
          <a:graphicData uri="http://schemas.openxmlformats.org/drawingml/2006/table">
            <a:tbl>
              <a:tblPr bandRow="1">
                <a:tableStyleId>{85BE263C-DBD7-4A20-BB59-AAB30ACAA65A}</a:tableStyleId>
              </a:tblPr>
              <a:tblGrid>
                <a:gridCol w="846155">
                  <a:extLst>
                    <a:ext uri="{9D8B030D-6E8A-4147-A177-3AD203B41FA5}">
                      <a16:colId xmlns:a16="http://schemas.microsoft.com/office/drawing/2014/main" val="2326247882"/>
                    </a:ext>
                  </a:extLst>
                </a:gridCol>
                <a:gridCol w="846155">
                  <a:extLst>
                    <a:ext uri="{9D8B030D-6E8A-4147-A177-3AD203B41FA5}">
                      <a16:colId xmlns:a16="http://schemas.microsoft.com/office/drawing/2014/main" val="20000"/>
                    </a:ext>
                  </a:extLst>
                </a:gridCol>
                <a:gridCol w="848270">
                  <a:extLst>
                    <a:ext uri="{9D8B030D-6E8A-4147-A177-3AD203B41FA5}">
                      <a16:colId xmlns:a16="http://schemas.microsoft.com/office/drawing/2014/main" val="20001"/>
                    </a:ext>
                  </a:extLst>
                </a:gridCol>
                <a:gridCol w="848270">
                  <a:extLst>
                    <a:ext uri="{9D8B030D-6E8A-4147-A177-3AD203B41FA5}">
                      <a16:colId xmlns:a16="http://schemas.microsoft.com/office/drawing/2014/main" val="20002"/>
                    </a:ext>
                  </a:extLst>
                </a:gridCol>
                <a:gridCol w="848270">
                  <a:extLst>
                    <a:ext uri="{9D8B030D-6E8A-4147-A177-3AD203B41FA5}">
                      <a16:colId xmlns:a16="http://schemas.microsoft.com/office/drawing/2014/main" val="20003"/>
                    </a:ext>
                  </a:extLst>
                </a:gridCol>
                <a:gridCol w="848270">
                  <a:extLst>
                    <a:ext uri="{9D8B030D-6E8A-4147-A177-3AD203B41FA5}">
                      <a16:colId xmlns:a16="http://schemas.microsoft.com/office/drawing/2014/main" val="20004"/>
                    </a:ext>
                  </a:extLst>
                </a:gridCol>
                <a:gridCol w="848270">
                  <a:extLst>
                    <a:ext uri="{9D8B030D-6E8A-4147-A177-3AD203B41FA5}">
                      <a16:colId xmlns:a16="http://schemas.microsoft.com/office/drawing/2014/main" val="20005"/>
                    </a:ext>
                  </a:extLst>
                </a:gridCol>
              </a:tblGrid>
              <a:tr h="411291">
                <a:tc>
                  <a:txBody>
                    <a:bodyPr/>
                    <a:lstStyle/>
                    <a:p>
                      <a:r>
                        <a:rPr lang="en-US" altLang="zh-CN" sz="2000" dirty="0">
                          <a:latin typeface="Times New Roman Regular" panose="02020503050405090304" charset="0"/>
                          <a:cs typeface="Times New Roman Regular" panose="02020503050405090304" charset="0"/>
                        </a:rPr>
                        <a:t>Y-true</a:t>
                      </a:r>
                    </a:p>
                  </a:txBody>
                  <a:tcPr/>
                </a:tc>
                <a:tc>
                  <a:txBody>
                    <a:bodyPr/>
                    <a:lstStyle/>
                    <a:p>
                      <a:r>
                        <a:rPr lang="en-US" altLang="zh-CN" sz="2000" dirty="0">
                          <a:latin typeface="Times New Roman Regular" panose="02020503050405090304" charset="0"/>
                          <a:cs typeface="Times New Roman Regular" panose="02020503050405090304" charset="0"/>
                        </a:rPr>
                        <a:t>1.0</a:t>
                      </a:r>
                    </a:p>
                  </a:txBody>
                  <a:tcPr/>
                </a:tc>
                <a:tc>
                  <a:txBody>
                    <a:bodyPr/>
                    <a:lstStyle/>
                    <a:p>
                      <a:r>
                        <a:rPr lang="en-US" altLang="zh-CN" sz="2000" dirty="0">
                          <a:latin typeface="Times New Roman Regular" panose="02020503050405090304" charset="0"/>
                          <a:cs typeface="Times New Roman Regular" panose="02020503050405090304" charset="0"/>
                        </a:rPr>
                        <a:t>1.2</a:t>
                      </a:r>
                    </a:p>
                  </a:txBody>
                  <a:tcPr/>
                </a:tc>
                <a:tc>
                  <a:txBody>
                    <a:bodyPr/>
                    <a:lstStyle/>
                    <a:p>
                      <a:r>
                        <a:rPr lang="en-US" altLang="zh-CN" sz="2000" dirty="0">
                          <a:latin typeface="Times New Roman Regular" panose="02020503050405090304" charset="0"/>
                          <a:cs typeface="Times New Roman Regular" panose="02020503050405090304" charset="0"/>
                        </a:rPr>
                        <a:t>1.5</a:t>
                      </a:r>
                    </a:p>
                  </a:txBody>
                  <a:tcPr/>
                </a:tc>
                <a:tc>
                  <a:txBody>
                    <a:bodyPr/>
                    <a:lstStyle/>
                    <a:p>
                      <a:r>
                        <a:rPr lang="en-US" altLang="zh-CN" sz="2000" dirty="0">
                          <a:latin typeface="Times New Roman Regular" panose="02020503050405090304" charset="0"/>
                          <a:cs typeface="Times New Roman Regular" panose="02020503050405090304" charset="0"/>
                        </a:rPr>
                        <a:t>0.9</a:t>
                      </a:r>
                    </a:p>
                  </a:txBody>
                  <a:tcPr/>
                </a:tc>
                <a:tc>
                  <a:txBody>
                    <a:bodyPr/>
                    <a:lstStyle/>
                    <a:p>
                      <a:r>
                        <a:rPr lang="en-US" altLang="zh-CN" sz="2000" dirty="0">
                          <a:latin typeface="Times New Roman Regular" panose="02020503050405090304" charset="0"/>
                          <a:cs typeface="Times New Roman Regular" panose="02020503050405090304" charset="0"/>
                        </a:rPr>
                        <a:t>0.5</a:t>
                      </a:r>
                    </a:p>
                  </a:txBody>
                  <a:tcPr/>
                </a:tc>
                <a:tc>
                  <a:txBody>
                    <a:bodyPr/>
                    <a:lstStyle/>
                    <a:p>
                      <a:r>
                        <a:rPr lang="en-US" altLang="zh-CN" sz="2000" dirty="0">
                          <a:latin typeface="Times New Roman Regular" panose="02020503050405090304" charset="0"/>
                          <a:cs typeface="Times New Roman Regular" panose="02020503050405090304" charset="0"/>
                        </a:rPr>
                        <a:t>1.4</a:t>
                      </a:r>
                    </a:p>
                  </a:txBody>
                  <a:tcPr/>
                </a:tc>
                <a:extLst>
                  <a:ext uri="{0D108BD9-81ED-4DB2-BD59-A6C34878D82A}">
                    <a16:rowId xmlns:a16="http://schemas.microsoft.com/office/drawing/2014/main" val="10000"/>
                  </a:ext>
                </a:extLst>
              </a:tr>
              <a:tr h="411291">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r>
                        <a:rPr lang="en-US" altLang="zh-CN" sz="2000" dirty="0">
                          <a:latin typeface="Times New Roman Regular" panose="02020503050405090304" charset="0"/>
                          <a:cs typeface="Times New Roman Regular" panose="02020503050405090304" charset="0"/>
                        </a:rPr>
                        <a:t>Mean</a:t>
                      </a:r>
                    </a:p>
                  </a:txBody>
                  <a:tcPr/>
                </a:tc>
                <a:tc>
                  <a:txBody>
                    <a:bodyPr/>
                    <a:lstStyle/>
                    <a:p>
                      <a:r>
                        <a:rPr lang="en-US" altLang="zh-CN" sz="2000" dirty="0">
                          <a:latin typeface="Times New Roman Regular" panose="02020503050405090304" charset="0"/>
                          <a:cs typeface="Times New Roman Regular" panose="02020503050405090304" charset="0"/>
                        </a:rPr>
                        <a:t>1.08</a:t>
                      </a: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extLst>
                  <a:ext uri="{0D108BD9-81ED-4DB2-BD59-A6C34878D82A}">
                    <a16:rowId xmlns:a16="http://schemas.microsoft.com/office/drawing/2014/main" val="3971932452"/>
                  </a:ext>
                </a:extLst>
              </a:tr>
            </a:tbl>
          </a:graphicData>
        </a:graphic>
      </p:graphicFrame>
      <p:graphicFrame>
        <p:nvGraphicFramePr>
          <p:cNvPr id="7" name="Table 7">
            <a:extLst>
              <a:ext uri="{FF2B5EF4-FFF2-40B4-BE49-F238E27FC236}">
                <a16:creationId xmlns:a16="http://schemas.microsoft.com/office/drawing/2014/main" id="{832CF54F-49AA-0840-AA38-E30F71816F1C}"/>
              </a:ext>
            </a:extLst>
          </p:cNvPr>
          <p:cNvGraphicFramePr>
            <a:graphicFrameLocks noGrp="1"/>
          </p:cNvGraphicFramePr>
          <p:nvPr>
            <p:extLst>
              <p:ext uri="{D42A27DB-BD31-4B8C-83A1-F6EECF244321}">
                <p14:modId xmlns:p14="http://schemas.microsoft.com/office/powerpoint/2010/main" val="1289376465"/>
              </p:ext>
            </p:extLst>
          </p:nvPr>
        </p:nvGraphicFramePr>
        <p:xfrm>
          <a:off x="162340" y="3312276"/>
          <a:ext cx="5933660" cy="1645542"/>
        </p:xfrm>
        <a:graphic>
          <a:graphicData uri="http://schemas.openxmlformats.org/drawingml/2006/table">
            <a:tbl>
              <a:tblPr bandRow="1">
                <a:tableStyleId>{85BE263C-DBD7-4A20-BB59-AAB30ACAA65A}</a:tableStyleId>
              </a:tblPr>
              <a:tblGrid>
                <a:gridCol w="846155">
                  <a:extLst>
                    <a:ext uri="{9D8B030D-6E8A-4147-A177-3AD203B41FA5}">
                      <a16:colId xmlns:a16="http://schemas.microsoft.com/office/drawing/2014/main" val="2326247882"/>
                    </a:ext>
                  </a:extLst>
                </a:gridCol>
                <a:gridCol w="846155">
                  <a:extLst>
                    <a:ext uri="{9D8B030D-6E8A-4147-A177-3AD203B41FA5}">
                      <a16:colId xmlns:a16="http://schemas.microsoft.com/office/drawing/2014/main" val="20000"/>
                    </a:ext>
                  </a:extLst>
                </a:gridCol>
                <a:gridCol w="848270">
                  <a:extLst>
                    <a:ext uri="{9D8B030D-6E8A-4147-A177-3AD203B41FA5}">
                      <a16:colId xmlns:a16="http://schemas.microsoft.com/office/drawing/2014/main" val="20001"/>
                    </a:ext>
                  </a:extLst>
                </a:gridCol>
                <a:gridCol w="848270">
                  <a:extLst>
                    <a:ext uri="{9D8B030D-6E8A-4147-A177-3AD203B41FA5}">
                      <a16:colId xmlns:a16="http://schemas.microsoft.com/office/drawing/2014/main" val="20002"/>
                    </a:ext>
                  </a:extLst>
                </a:gridCol>
                <a:gridCol w="848270">
                  <a:extLst>
                    <a:ext uri="{9D8B030D-6E8A-4147-A177-3AD203B41FA5}">
                      <a16:colId xmlns:a16="http://schemas.microsoft.com/office/drawing/2014/main" val="20003"/>
                    </a:ext>
                  </a:extLst>
                </a:gridCol>
                <a:gridCol w="848270">
                  <a:extLst>
                    <a:ext uri="{9D8B030D-6E8A-4147-A177-3AD203B41FA5}">
                      <a16:colId xmlns:a16="http://schemas.microsoft.com/office/drawing/2014/main" val="20004"/>
                    </a:ext>
                  </a:extLst>
                </a:gridCol>
                <a:gridCol w="848270">
                  <a:extLst>
                    <a:ext uri="{9D8B030D-6E8A-4147-A177-3AD203B41FA5}">
                      <a16:colId xmlns:a16="http://schemas.microsoft.com/office/drawing/2014/main" val="20005"/>
                    </a:ext>
                  </a:extLst>
                </a:gridCol>
              </a:tblGrid>
              <a:tr h="411291">
                <a:tc>
                  <a:txBody>
                    <a:bodyPr/>
                    <a:lstStyle/>
                    <a:p>
                      <a:r>
                        <a:rPr lang="en-US" altLang="zh-CN" sz="2000" dirty="0">
                          <a:latin typeface="Times New Roman Regular" panose="02020503050405090304" charset="0"/>
                          <a:cs typeface="Times New Roman Regular" panose="02020503050405090304" charset="0"/>
                        </a:rPr>
                        <a:t>Y-hat</a:t>
                      </a:r>
                    </a:p>
                  </a:txBody>
                  <a:tcPr/>
                </a:tc>
                <a:tc>
                  <a:txBody>
                    <a:bodyPr/>
                    <a:lstStyle/>
                    <a:p>
                      <a:r>
                        <a:rPr lang="en-US" altLang="zh-CN" sz="2000" dirty="0">
                          <a:latin typeface="Times New Roman Regular" panose="02020503050405090304" charset="0"/>
                          <a:cs typeface="Times New Roman Regular" panose="02020503050405090304" charset="0"/>
                        </a:rPr>
                        <a:t>1.2</a:t>
                      </a:r>
                    </a:p>
                  </a:txBody>
                  <a:tcPr/>
                </a:tc>
                <a:tc>
                  <a:txBody>
                    <a:bodyPr/>
                    <a:lstStyle/>
                    <a:p>
                      <a:r>
                        <a:rPr lang="en-US" altLang="zh-CN" sz="2000" dirty="0">
                          <a:latin typeface="Times New Roman Regular" panose="02020503050405090304" charset="0"/>
                          <a:cs typeface="Times New Roman Regular" panose="02020503050405090304" charset="0"/>
                        </a:rPr>
                        <a:t>1.8</a:t>
                      </a:r>
                    </a:p>
                  </a:txBody>
                  <a:tcPr/>
                </a:tc>
                <a:tc>
                  <a:txBody>
                    <a:bodyPr/>
                    <a:lstStyle/>
                    <a:p>
                      <a:r>
                        <a:rPr lang="en-US" altLang="zh-CN" sz="2000" dirty="0">
                          <a:latin typeface="Times New Roman Regular" panose="02020503050405090304" charset="0"/>
                          <a:cs typeface="Times New Roman Regular" panose="02020503050405090304" charset="0"/>
                        </a:rPr>
                        <a:t>1.3</a:t>
                      </a:r>
                    </a:p>
                  </a:txBody>
                  <a:tcPr/>
                </a:tc>
                <a:tc>
                  <a:txBody>
                    <a:bodyPr/>
                    <a:lstStyle/>
                    <a:p>
                      <a:r>
                        <a:rPr lang="en-US" altLang="zh-CN" sz="2000" dirty="0">
                          <a:latin typeface="Times New Roman Regular" panose="02020503050405090304" charset="0"/>
                          <a:cs typeface="Times New Roman Regular" panose="02020503050405090304" charset="0"/>
                        </a:rPr>
                        <a:t>1.0</a:t>
                      </a:r>
                    </a:p>
                  </a:txBody>
                  <a:tcPr/>
                </a:tc>
                <a:tc>
                  <a:txBody>
                    <a:bodyPr/>
                    <a:lstStyle/>
                    <a:p>
                      <a:r>
                        <a:rPr lang="en-US" altLang="zh-CN" sz="2000" dirty="0">
                          <a:latin typeface="Times New Roman Regular" panose="02020503050405090304" charset="0"/>
                          <a:cs typeface="Times New Roman Regular" panose="02020503050405090304" charset="0"/>
                        </a:rPr>
                        <a:t>0.9</a:t>
                      </a:r>
                    </a:p>
                  </a:txBody>
                  <a:tcPr/>
                </a:tc>
                <a:tc>
                  <a:txBody>
                    <a:bodyPr/>
                    <a:lstStyle/>
                    <a:p>
                      <a:r>
                        <a:rPr lang="en-US" altLang="zh-CN" sz="2000" dirty="0">
                          <a:latin typeface="Times New Roman Regular" panose="02020503050405090304" charset="0"/>
                          <a:cs typeface="Times New Roman Regular" panose="02020503050405090304" charset="0"/>
                        </a:rPr>
                        <a:t>1.3</a:t>
                      </a:r>
                    </a:p>
                  </a:txBody>
                  <a:tcPr/>
                </a:tc>
                <a:extLst>
                  <a:ext uri="{0D108BD9-81ED-4DB2-BD59-A6C34878D82A}">
                    <a16:rowId xmlns:a16="http://schemas.microsoft.com/office/drawing/2014/main" val="10000"/>
                  </a:ext>
                </a:extLst>
              </a:tr>
              <a:tr h="411291">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r>
                        <a:rPr lang="en-US" altLang="zh-CN" sz="1200" dirty="0">
                          <a:latin typeface="Times New Roman Regular" panose="02020503050405090304" charset="0"/>
                          <a:cs typeface="Times New Roman Regular" panose="02020503050405090304" charset="0"/>
                        </a:rPr>
                        <a:t>Mean</a:t>
                      </a:r>
                      <a:r>
                        <a:rPr lang="zh-CN" altLang="en-US" sz="1200" dirty="0">
                          <a:latin typeface="Times New Roman Regular" panose="02020503050405090304" charset="0"/>
                          <a:cs typeface="Times New Roman Regular" panose="02020503050405090304" charset="0"/>
                        </a:rPr>
                        <a:t> </a:t>
                      </a:r>
                      <a:r>
                        <a:rPr lang="en-US" altLang="zh-CN" sz="1200" dirty="0">
                          <a:latin typeface="Times New Roman Regular" panose="02020503050405090304" charset="0"/>
                          <a:cs typeface="Times New Roman Regular" panose="02020503050405090304" charset="0"/>
                        </a:rPr>
                        <a:t>Absolute</a:t>
                      </a:r>
                      <a:r>
                        <a:rPr lang="zh-CN" altLang="en-US" sz="1200" dirty="0">
                          <a:latin typeface="Times New Roman Regular" panose="02020503050405090304" charset="0"/>
                          <a:cs typeface="Times New Roman Regular" panose="02020503050405090304" charset="0"/>
                        </a:rPr>
                        <a:t> </a:t>
                      </a:r>
                      <a:r>
                        <a:rPr lang="en-US" altLang="zh-CN" sz="1200" dirty="0">
                          <a:latin typeface="Times New Roman Regular" panose="02020503050405090304" charset="0"/>
                          <a:cs typeface="Times New Roman Regular" panose="02020503050405090304" charset="0"/>
                        </a:rPr>
                        <a:t>Percentage</a:t>
                      </a:r>
                      <a:r>
                        <a:rPr lang="zh-CN" altLang="en-US" sz="1200" dirty="0">
                          <a:latin typeface="Times New Roman Regular" panose="02020503050405090304" charset="0"/>
                          <a:cs typeface="Times New Roman Regular" panose="02020503050405090304" charset="0"/>
                        </a:rPr>
                        <a:t> </a:t>
                      </a:r>
                      <a:r>
                        <a:rPr lang="en-US" altLang="zh-CN" sz="1200" dirty="0">
                          <a:latin typeface="Times New Roman Regular" panose="02020503050405090304" charset="0"/>
                          <a:cs typeface="Times New Roman Regular" panose="02020503050405090304" charset="0"/>
                        </a:rPr>
                        <a:t>Error</a:t>
                      </a:r>
                    </a:p>
                  </a:txBody>
                  <a:tcPr/>
                </a:tc>
                <a:tc>
                  <a:txBody>
                    <a:bodyPr/>
                    <a:lstStyle/>
                    <a:p>
                      <a:r>
                        <a:rPr lang="en-US" altLang="zh-CN" sz="2000" dirty="0">
                          <a:latin typeface="Times New Roman Regular" panose="02020503050405090304" charset="0"/>
                          <a:cs typeface="Times New Roman Regular" panose="02020503050405090304" charset="0"/>
                        </a:rPr>
                        <a:t>0.36</a:t>
                      </a: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extLst>
                  <a:ext uri="{0D108BD9-81ED-4DB2-BD59-A6C34878D82A}">
                    <a16:rowId xmlns:a16="http://schemas.microsoft.com/office/drawing/2014/main" val="3971932452"/>
                  </a:ext>
                </a:extLst>
              </a:tr>
              <a:tr h="411291">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r>
                        <a:rPr lang="en-US" altLang="zh-CN" sz="1200" dirty="0">
                          <a:latin typeface="Times New Roman Regular" panose="02020503050405090304" charset="0"/>
                          <a:cs typeface="Times New Roman Regular" panose="02020503050405090304" charset="0"/>
                        </a:rPr>
                        <a:t>R2-scoree</a:t>
                      </a:r>
                    </a:p>
                  </a:txBody>
                  <a:tcPr/>
                </a:tc>
                <a:tc>
                  <a:txBody>
                    <a:bodyPr/>
                    <a:lstStyle/>
                    <a:p>
                      <a:r>
                        <a:rPr lang="en-US" altLang="zh-CN" sz="2000" dirty="0">
                          <a:latin typeface="Times New Roman Regular" panose="02020503050405090304" charset="0"/>
                          <a:cs typeface="Times New Roman Regular" panose="02020503050405090304" charset="0"/>
                        </a:rPr>
                        <a:t>-0.36</a:t>
                      </a: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extLst>
                  <a:ext uri="{0D108BD9-81ED-4DB2-BD59-A6C34878D82A}">
                    <a16:rowId xmlns:a16="http://schemas.microsoft.com/office/drawing/2014/main" val="3498332704"/>
                  </a:ext>
                </a:extLst>
              </a:tr>
            </a:tbl>
          </a:graphicData>
        </a:graphic>
      </p:graphicFrame>
      <p:graphicFrame>
        <p:nvGraphicFramePr>
          <p:cNvPr id="8" name="Table 7">
            <a:extLst>
              <a:ext uri="{FF2B5EF4-FFF2-40B4-BE49-F238E27FC236}">
                <a16:creationId xmlns:a16="http://schemas.microsoft.com/office/drawing/2014/main" id="{E2FFBF09-690F-C646-A92D-6C50EB3B8E79}"/>
              </a:ext>
            </a:extLst>
          </p:cNvPr>
          <p:cNvGraphicFramePr>
            <a:graphicFrameLocks noGrp="1"/>
          </p:cNvGraphicFramePr>
          <p:nvPr>
            <p:extLst>
              <p:ext uri="{D42A27DB-BD31-4B8C-83A1-F6EECF244321}">
                <p14:modId xmlns:p14="http://schemas.microsoft.com/office/powerpoint/2010/main" val="130963424"/>
              </p:ext>
            </p:extLst>
          </p:nvPr>
        </p:nvGraphicFramePr>
        <p:xfrm>
          <a:off x="162340" y="5077855"/>
          <a:ext cx="5933660" cy="1645542"/>
        </p:xfrm>
        <a:graphic>
          <a:graphicData uri="http://schemas.openxmlformats.org/drawingml/2006/table">
            <a:tbl>
              <a:tblPr bandRow="1">
                <a:tableStyleId>{85BE263C-DBD7-4A20-BB59-AAB30ACAA65A}</a:tableStyleId>
              </a:tblPr>
              <a:tblGrid>
                <a:gridCol w="846155">
                  <a:extLst>
                    <a:ext uri="{9D8B030D-6E8A-4147-A177-3AD203B41FA5}">
                      <a16:colId xmlns:a16="http://schemas.microsoft.com/office/drawing/2014/main" val="2326247882"/>
                    </a:ext>
                  </a:extLst>
                </a:gridCol>
                <a:gridCol w="846155">
                  <a:extLst>
                    <a:ext uri="{9D8B030D-6E8A-4147-A177-3AD203B41FA5}">
                      <a16:colId xmlns:a16="http://schemas.microsoft.com/office/drawing/2014/main" val="20000"/>
                    </a:ext>
                  </a:extLst>
                </a:gridCol>
                <a:gridCol w="848270">
                  <a:extLst>
                    <a:ext uri="{9D8B030D-6E8A-4147-A177-3AD203B41FA5}">
                      <a16:colId xmlns:a16="http://schemas.microsoft.com/office/drawing/2014/main" val="20001"/>
                    </a:ext>
                  </a:extLst>
                </a:gridCol>
                <a:gridCol w="848270">
                  <a:extLst>
                    <a:ext uri="{9D8B030D-6E8A-4147-A177-3AD203B41FA5}">
                      <a16:colId xmlns:a16="http://schemas.microsoft.com/office/drawing/2014/main" val="20002"/>
                    </a:ext>
                  </a:extLst>
                </a:gridCol>
                <a:gridCol w="848270">
                  <a:extLst>
                    <a:ext uri="{9D8B030D-6E8A-4147-A177-3AD203B41FA5}">
                      <a16:colId xmlns:a16="http://schemas.microsoft.com/office/drawing/2014/main" val="20003"/>
                    </a:ext>
                  </a:extLst>
                </a:gridCol>
                <a:gridCol w="848270">
                  <a:extLst>
                    <a:ext uri="{9D8B030D-6E8A-4147-A177-3AD203B41FA5}">
                      <a16:colId xmlns:a16="http://schemas.microsoft.com/office/drawing/2014/main" val="20004"/>
                    </a:ext>
                  </a:extLst>
                </a:gridCol>
                <a:gridCol w="848270">
                  <a:extLst>
                    <a:ext uri="{9D8B030D-6E8A-4147-A177-3AD203B41FA5}">
                      <a16:colId xmlns:a16="http://schemas.microsoft.com/office/drawing/2014/main" val="20005"/>
                    </a:ext>
                  </a:extLst>
                </a:gridCol>
              </a:tblGrid>
              <a:tr h="411291">
                <a:tc>
                  <a:txBody>
                    <a:bodyPr/>
                    <a:lstStyle/>
                    <a:p>
                      <a:r>
                        <a:rPr lang="en-US" altLang="zh-CN" sz="2000" dirty="0">
                          <a:latin typeface="Times New Roman Regular" panose="02020503050405090304" charset="0"/>
                          <a:cs typeface="Times New Roman Regular" panose="02020503050405090304" charset="0"/>
                        </a:rPr>
                        <a:t>Y-hat</a:t>
                      </a:r>
                    </a:p>
                  </a:txBody>
                  <a:tcPr/>
                </a:tc>
                <a:tc>
                  <a:txBody>
                    <a:bodyPr/>
                    <a:lstStyle/>
                    <a:p>
                      <a:r>
                        <a:rPr lang="en-US" altLang="zh-CN" sz="2000" dirty="0">
                          <a:latin typeface="Times New Roman Regular" panose="02020503050405090304" charset="0"/>
                          <a:cs typeface="Times New Roman Regular" panose="02020503050405090304" charset="0"/>
                        </a:rPr>
                        <a:t>1.08</a:t>
                      </a:r>
                    </a:p>
                  </a:txBody>
                  <a:tcPr/>
                </a:tc>
                <a:tc>
                  <a:txBody>
                    <a:bodyPr/>
                    <a:lstStyle/>
                    <a:p>
                      <a:r>
                        <a:rPr lang="en-US" altLang="zh-CN" sz="2000" dirty="0">
                          <a:latin typeface="Times New Roman Regular" panose="02020503050405090304" charset="0"/>
                          <a:cs typeface="Times New Roman Regular" panose="02020503050405090304" charset="0"/>
                        </a:rPr>
                        <a:t>1.08</a:t>
                      </a:r>
                    </a:p>
                  </a:txBody>
                  <a:tcPr/>
                </a:tc>
                <a:tc>
                  <a:txBody>
                    <a:bodyPr/>
                    <a:lstStyle/>
                    <a:p>
                      <a:r>
                        <a:rPr lang="en-US" altLang="zh-CN" sz="2000" dirty="0">
                          <a:latin typeface="Times New Roman Regular" panose="02020503050405090304" charset="0"/>
                          <a:cs typeface="Times New Roman Regular" panose="02020503050405090304" charset="0"/>
                        </a:rPr>
                        <a:t>1.08</a:t>
                      </a:r>
                    </a:p>
                  </a:txBody>
                  <a:tcPr/>
                </a:tc>
                <a:tc>
                  <a:txBody>
                    <a:bodyPr/>
                    <a:lstStyle/>
                    <a:p>
                      <a:r>
                        <a:rPr lang="en-US" altLang="zh-CN" sz="2000" dirty="0">
                          <a:latin typeface="Times New Roman Regular" panose="02020503050405090304" charset="0"/>
                          <a:cs typeface="Times New Roman Regular" panose="02020503050405090304" charset="0"/>
                        </a:rPr>
                        <a:t>1.08</a:t>
                      </a:r>
                    </a:p>
                  </a:txBody>
                  <a:tcPr/>
                </a:tc>
                <a:tc>
                  <a:txBody>
                    <a:bodyPr/>
                    <a:lstStyle/>
                    <a:p>
                      <a:r>
                        <a:rPr lang="en-US" altLang="zh-CN" sz="2000" dirty="0">
                          <a:latin typeface="Times New Roman Regular" panose="02020503050405090304" charset="0"/>
                          <a:cs typeface="Times New Roman Regular" panose="02020503050405090304" charset="0"/>
                        </a:rPr>
                        <a:t>1.08</a:t>
                      </a:r>
                    </a:p>
                  </a:txBody>
                  <a:tcPr/>
                </a:tc>
                <a:tc>
                  <a:txBody>
                    <a:bodyPr/>
                    <a:lstStyle/>
                    <a:p>
                      <a:r>
                        <a:rPr lang="en-US" altLang="zh-CN" sz="2000" dirty="0">
                          <a:latin typeface="Times New Roman Regular" panose="02020503050405090304" charset="0"/>
                          <a:cs typeface="Times New Roman Regular" panose="02020503050405090304" charset="0"/>
                        </a:rPr>
                        <a:t>1.08</a:t>
                      </a:r>
                    </a:p>
                  </a:txBody>
                  <a:tcPr/>
                </a:tc>
                <a:extLst>
                  <a:ext uri="{0D108BD9-81ED-4DB2-BD59-A6C34878D82A}">
                    <a16:rowId xmlns:a16="http://schemas.microsoft.com/office/drawing/2014/main" val="10000"/>
                  </a:ext>
                </a:extLst>
              </a:tr>
              <a:tr h="411291">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r>
                        <a:rPr lang="en-US" altLang="zh-CN" sz="1200" dirty="0">
                          <a:latin typeface="Times New Roman Regular" panose="02020503050405090304" charset="0"/>
                          <a:cs typeface="Times New Roman Regular" panose="02020503050405090304" charset="0"/>
                        </a:rPr>
                        <a:t>Mean</a:t>
                      </a:r>
                      <a:r>
                        <a:rPr lang="zh-CN" altLang="en-US" sz="1200" dirty="0">
                          <a:latin typeface="Times New Roman Regular" panose="02020503050405090304" charset="0"/>
                          <a:cs typeface="Times New Roman Regular" panose="02020503050405090304" charset="0"/>
                        </a:rPr>
                        <a:t> </a:t>
                      </a:r>
                      <a:r>
                        <a:rPr lang="en-US" altLang="zh-CN" sz="1200" dirty="0">
                          <a:latin typeface="Times New Roman Regular" panose="02020503050405090304" charset="0"/>
                          <a:cs typeface="Times New Roman Regular" panose="02020503050405090304" charset="0"/>
                        </a:rPr>
                        <a:t>Absolute</a:t>
                      </a:r>
                      <a:r>
                        <a:rPr lang="zh-CN" altLang="en-US" sz="1200" dirty="0">
                          <a:latin typeface="Times New Roman Regular" panose="02020503050405090304" charset="0"/>
                          <a:cs typeface="Times New Roman Regular" panose="02020503050405090304" charset="0"/>
                        </a:rPr>
                        <a:t> </a:t>
                      </a:r>
                      <a:r>
                        <a:rPr lang="en-US" altLang="zh-CN" sz="1200" dirty="0">
                          <a:latin typeface="Times New Roman Regular" panose="02020503050405090304" charset="0"/>
                          <a:cs typeface="Times New Roman Regular" panose="02020503050405090304" charset="0"/>
                        </a:rPr>
                        <a:t>Percentage</a:t>
                      </a:r>
                      <a:r>
                        <a:rPr lang="zh-CN" altLang="en-US" sz="1200" dirty="0">
                          <a:latin typeface="Times New Roman Regular" panose="02020503050405090304" charset="0"/>
                          <a:cs typeface="Times New Roman Regular" panose="02020503050405090304" charset="0"/>
                        </a:rPr>
                        <a:t> </a:t>
                      </a:r>
                      <a:r>
                        <a:rPr lang="en-US" altLang="zh-CN" sz="1200" dirty="0">
                          <a:latin typeface="Times New Roman Regular" panose="02020503050405090304" charset="0"/>
                          <a:cs typeface="Times New Roman Regular" panose="02020503050405090304" charset="0"/>
                        </a:rPr>
                        <a:t>Error</a:t>
                      </a:r>
                    </a:p>
                  </a:txBody>
                  <a:tcPr/>
                </a:tc>
                <a:tc>
                  <a:txBody>
                    <a:bodyPr/>
                    <a:lstStyle/>
                    <a:p>
                      <a:r>
                        <a:rPr lang="en-US" altLang="zh-CN" sz="2000" dirty="0">
                          <a:latin typeface="Times New Roman Regular" panose="02020503050405090304" charset="0"/>
                          <a:cs typeface="Times New Roman Regular" panose="02020503050405090304" charset="0"/>
                        </a:rPr>
                        <a:t>0.34</a:t>
                      </a: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extLst>
                  <a:ext uri="{0D108BD9-81ED-4DB2-BD59-A6C34878D82A}">
                    <a16:rowId xmlns:a16="http://schemas.microsoft.com/office/drawing/2014/main" val="3971932452"/>
                  </a:ext>
                </a:extLst>
              </a:tr>
              <a:tr h="411291">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r>
                        <a:rPr lang="en-US" altLang="zh-CN" sz="1200" dirty="0">
                          <a:latin typeface="Times New Roman Regular" panose="02020503050405090304" charset="0"/>
                          <a:cs typeface="Times New Roman Regular" panose="02020503050405090304" charset="0"/>
                        </a:rPr>
                        <a:t>R2-scoree</a:t>
                      </a:r>
                    </a:p>
                  </a:txBody>
                  <a:tcPr/>
                </a:tc>
                <a:tc>
                  <a:txBody>
                    <a:bodyPr/>
                    <a:lstStyle/>
                    <a:p>
                      <a:r>
                        <a:rPr lang="en-US" altLang="zh-CN" sz="2000" dirty="0">
                          <a:latin typeface="Times New Roman Regular" panose="02020503050405090304" charset="0"/>
                          <a:cs typeface="Times New Roman Regular" panose="02020503050405090304" charset="0"/>
                        </a:rPr>
                        <a:t>0</a:t>
                      </a: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extLst>
                  <a:ext uri="{0D108BD9-81ED-4DB2-BD59-A6C34878D82A}">
                    <a16:rowId xmlns:a16="http://schemas.microsoft.com/office/drawing/2014/main" val="3498332704"/>
                  </a:ext>
                </a:extLst>
              </a:tr>
            </a:tbl>
          </a:graphicData>
        </a:graphic>
      </p:graphicFrame>
      <p:graphicFrame>
        <p:nvGraphicFramePr>
          <p:cNvPr id="9" name="Table 7">
            <a:extLst>
              <a:ext uri="{FF2B5EF4-FFF2-40B4-BE49-F238E27FC236}">
                <a16:creationId xmlns:a16="http://schemas.microsoft.com/office/drawing/2014/main" id="{283BEAFF-3A8B-5E4D-9BED-C5F910D07B93}"/>
              </a:ext>
            </a:extLst>
          </p:cNvPr>
          <p:cNvGraphicFramePr>
            <a:graphicFrameLocks noGrp="1"/>
          </p:cNvGraphicFramePr>
          <p:nvPr>
            <p:extLst>
              <p:ext uri="{D42A27DB-BD31-4B8C-83A1-F6EECF244321}">
                <p14:modId xmlns:p14="http://schemas.microsoft.com/office/powerpoint/2010/main" val="3213201711"/>
              </p:ext>
            </p:extLst>
          </p:nvPr>
        </p:nvGraphicFramePr>
        <p:xfrm>
          <a:off x="6258340" y="3312276"/>
          <a:ext cx="5933660" cy="1645542"/>
        </p:xfrm>
        <a:graphic>
          <a:graphicData uri="http://schemas.openxmlformats.org/drawingml/2006/table">
            <a:tbl>
              <a:tblPr bandRow="1">
                <a:tableStyleId>{85BE263C-DBD7-4A20-BB59-AAB30ACAA65A}</a:tableStyleId>
              </a:tblPr>
              <a:tblGrid>
                <a:gridCol w="846155">
                  <a:extLst>
                    <a:ext uri="{9D8B030D-6E8A-4147-A177-3AD203B41FA5}">
                      <a16:colId xmlns:a16="http://schemas.microsoft.com/office/drawing/2014/main" val="2326247882"/>
                    </a:ext>
                  </a:extLst>
                </a:gridCol>
                <a:gridCol w="846155">
                  <a:extLst>
                    <a:ext uri="{9D8B030D-6E8A-4147-A177-3AD203B41FA5}">
                      <a16:colId xmlns:a16="http://schemas.microsoft.com/office/drawing/2014/main" val="20000"/>
                    </a:ext>
                  </a:extLst>
                </a:gridCol>
                <a:gridCol w="848270">
                  <a:extLst>
                    <a:ext uri="{9D8B030D-6E8A-4147-A177-3AD203B41FA5}">
                      <a16:colId xmlns:a16="http://schemas.microsoft.com/office/drawing/2014/main" val="20001"/>
                    </a:ext>
                  </a:extLst>
                </a:gridCol>
                <a:gridCol w="848270">
                  <a:extLst>
                    <a:ext uri="{9D8B030D-6E8A-4147-A177-3AD203B41FA5}">
                      <a16:colId xmlns:a16="http://schemas.microsoft.com/office/drawing/2014/main" val="20002"/>
                    </a:ext>
                  </a:extLst>
                </a:gridCol>
                <a:gridCol w="848270">
                  <a:extLst>
                    <a:ext uri="{9D8B030D-6E8A-4147-A177-3AD203B41FA5}">
                      <a16:colId xmlns:a16="http://schemas.microsoft.com/office/drawing/2014/main" val="20003"/>
                    </a:ext>
                  </a:extLst>
                </a:gridCol>
                <a:gridCol w="848270">
                  <a:extLst>
                    <a:ext uri="{9D8B030D-6E8A-4147-A177-3AD203B41FA5}">
                      <a16:colId xmlns:a16="http://schemas.microsoft.com/office/drawing/2014/main" val="20004"/>
                    </a:ext>
                  </a:extLst>
                </a:gridCol>
                <a:gridCol w="848270">
                  <a:extLst>
                    <a:ext uri="{9D8B030D-6E8A-4147-A177-3AD203B41FA5}">
                      <a16:colId xmlns:a16="http://schemas.microsoft.com/office/drawing/2014/main" val="20005"/>
                    </a:ext>
                  </a:extLst>
                </a:gridCol>
              </a:tblGrid>
              <a:tr h="411291">
                <a:tc>
                  <a:txBody>
                    <a:bodyPr/>
                    <a:lstStyle/>
                    <a:p>
                      <a:r>
                        <a:rPr lang="en-US" altLang="zh-CN" sz="2000" dirty="0">
                          <a:latin typeface="Times New Roman Regular" panose="02020503050405090304" charset="0"/>
                          <a:cs typeface="Times New Roman Regular" panose="02020503050405090304" charset="0"/>
                        </a:rPr>
                        <a:t>Y-hat</a:t>
                      </a:r>
                    </a:p>
                  </a:txBody>
                  <a:tcPr/>
                </a:tc>
                <a:tc>
                  <a:txBody>
                    <a:bodyPr/>
                    <a:lstStyle/>
                    <a:p>
                      <a:r>
                        <a:rPr lang="en-US" altLang="zh-CN" sz="2000" dirty="0">
                          <a:latin typeface="Times New Roman Regular" panose="02020503050405090304" charset="0"/>
                          <a:cs typeface="Times New Roman Regular" panose="02020503050405090304" charset="0"/>
                        </a:rPr>
                        <a:t>1.0</a:t>
                      </a:r>
                    </a:p>
                  </a:txBody>
                  <a:tcPr/>
                </a:tc>
                <a:tc>
                  <a:txBody>
                    <a:bodyPr/>
                    <a:lstStyle/>
                    <a:p>
                      <a:r>
                        <a:rPr lang="en-US" altLang="zh-CN" sz="2000" dirty="0">
                          <a:latin typeface="Times New Roman Regular" panose="02020503050405090304" charset="0"/>
                          <a:cs typeface="Times New Roman Regular" panose="02020503050405090304" charset="0"/>
                        </a:rPr>
                        <a:t>1.8</a:t>
                      </a:r>
                    </a:p>
                  </a:txBody>
                  <a:tcPr/>
                </a:tc>
                <a:tc>
                  <a:txBody>
                    <a:bodyPr/>
                    <a:lstStyle/>
                    <a:p>
                      <a:r>
                        <a:rPr lang="en-US" altLang="zh-CN" sz="2000" dirty="0">
                          <a:latin typeface="Times New Roman Regular" panose="02020503050405090304" charset="0"/>
                          <a:cs typeface="Times New Roman Regular" panose="02020503050405090304" charset="0"/>
                        </a:rPr>
                        <a:t>1.3</a:t>
                      </a:r>
                    </a:p>
                  </a:txBody>
                  <a:tcPr/>
                </a:tc>
                <a:tc>
                  <a:txBody>
                    <a:bodyPr/>
                    <a:lstStyle/>
                    <a:p>
                      <a:r>
                        <a:rPr lang="en-US" altLang="zh-CN" sz="2000" dirty="0">
                          <a:latin typeface="Times New Roman Regular" panose="02020503050405090304" charset="0"/>
                          <a:cs typeface="Times New Roman Regular" panose="02020503050405090304" charset="0"/>
                        </a:rPr>
                        <a:t>1.0</a:t>
                      </a:r>
                    </a:p>
                  </a:txBody>
                  <a:tcPr/>
                </a:tc>
                <a:tc>
                  <a:txBody>
                    <a:bodyPr/>
                    <a:lstStyle/>
                    <a:p>
                      <a:r>
                        <a:rPr lang="en-US" altLang="zh-CN" sz="2000" dirty="0">
                          <a:latin typeface="Times New Roman Regular" panose="02020503050405090304" charset="0"/>
                          <a:cs typeface="Times New Roman Regular" panose="02020503050405090304" charset="0"/>
                        </a:rPr>
                        <a:t>0.9</a:t>
                      </a:r>
                    </a:p>
                  </a:txBody>
                  <a:tcPr/>
                </a:tc>
                <a:tc>
                  <a:txBody>
                    <a:bodyPr/>
                    <a:lstStyle/>
                    <a:p>
                      <a:r>
                        <a:rPr lang="en-US" altLang="zh-CN" sz="2000" dirty="0">
                          <a:latin typeface="Times New Roman Regular" panose="02020503050405090304" charset="0"/>
                          <a:cs typeface="Times New Roman Regular" panose="02020503050405090304" charset="0"/>
                        </a:rPr>
                        <a:t>1.3</a:t>
                      </a:r>
                    </a:p>
                  </a:txBody>
                  <a:tcPr/>
                </a:tc>
                <a:extLst>
                  <a:ext uri="{0D108BD9-81ED-4DB2-BD59-A6C34878D82A}">
                    <a16:rowId xmlns:a16="http://schemas.microsoft.com/office/drawing/2014/main" val="10000"/>
                  </a:ext>
                </a:extLst>
              </a:tr>
              <a:tr h="411291">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r>
                        <a:rPr lang="en-US" altLang="zh-CN" sz="1200" dirty="0">
                          <a:latin typeface="Times New Roman Regular" panose="02020503050405090304" charset="0"/>
                          <a:cs typeface="Times New Roman Regular" panose="02020503050405090304" charset="0"/>
                        </a:rPr>
                        <a:t>Mean</a:t>
                      </a:r>
                      <a:r>
                        <a:rPr lang="zh-CN" altLang="en-US" sz="1200" dirty="0">
                          <a:latin typeface="Times New Roman Regular" panose="02020503050405090304" charset="0"/>
                          <a:cs typeface="Times New Roman Regular" panose="02020503050405090304" charset="0"/>
                        </a:rPr>
                        <a:t> </a:t>
                      </a:r>
                      <a:r>
                        <a:rPr lang="en-US" altLang="zh-CN" sz="1200" dirty="0">
                          <a:latin typeface="Times New Roman Regular" panose="02020503050405090304" charset="0"/>
                          <a:cs typeface="Times New Roman Regular" panose="02020503050405090304" charset="0"/>
                        </a:rPr>
                        <a:t>Absolute</a:t>
                      </a:r>
                      <a:r>
                        <a:rPr lang="zh-CN" altLang="en-US" sz="1200" dirty="0">
                          <a:latin typeface="Times New Roman Regular" panose="02020503050405090304" charset="0"/>
                          <a:cs typeface="Times New Roman Regular" panose="02020503050405090304" charset="0"/>
                        </a:rPr>
                        <a:t> </a:t>
                      </a:r>
                      <a:r>
                        <a:rPr lang="en-US" altLang="zh-CN" sz="1200" dirty="0">
                          <a:latin typeface="Times New Roman Regular" panose="02020503050405090304" charset="0"/>
                          <a:cs typeface="Times New Roman Regular" panose="02020503050405090304" charset="0"/>
                        </a:rPr>
                        <a:t>Percentage</a:t>
                      </a:r>
                      <a:r>
                        <a:rPr lang="zh-CN" altLang="en-US" sz="1200" dirty="0">
                          <a:latin typeface="Times New Roman Regular" panose="02020503050405090304" charset="0"/>
                          <a:cs typeface="Times New Roman Regular" panose="02020503050405090304" charset="0"/>
                        </a:rPr>
                        <a:t> </a:t>
                      </a:r>
                      <a:r>
                        <a:rPr lang="en-US" altLang="zh-CN" sz="1200" dirty="0">
                          <a:latin typeface="Times New Roman Regular" panose="02020503050405090304" charset="0"/>
                          <a:cs typeface="Times New Roman Regular" panose="02020503050405090304" charset="0"/>
                        </a:rPr>
                        <a:t>Error</a:t>
                      </a:r>
                    </a:p>
                  </a:txBody>
                  <a:tcPr/>
                </a:tc>
                <a:tc>
                  <a:txBody>
                    <a:bodyPr/>
                    <a:lstStyle/>
                    <a:p>
                      <a:r>
                        <a:rPr lang="en-US" altLang="zh-CN" sz="2000" dirty="0">
                          <a:latin typeface="Times New Roman Regular" panose="02020503050405090304" charset="0"/>
                          <a:cs typeface="Times New Roman Regular" panose="02020503050405090304" charset="0"/>
                        </a:rPr>
                        <a:t>0.30</a:t>
                      </a: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extLst>
                  <a:ext uri="{0D108BD9-81ED-4DB2-BD59-A6C34878D82A}">
                    <a16:rowId xmlns:a16="http://schemas.microsoft.com/office/drawing/2014/main" val="3971932452"/>
                  </a:ext>
                </a:extLst>
              </a:tr>
              <a:tr h="411291">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r>
                        <a:rPr lang="en-US" altLang="zh-CN" sz="1200" dirty="0">
                          <a:latin typeface="Times New Roman Regular" panose="02020503050405090304" charset="0"/>
                          <a:cs typeface="Times New Roman Regular" panose="02020503050405090304" charset="0"/>
                        </a:rPr>
                        <a:t>R2-scoree</a:t>
                      </a:r>
                    </a:p>
                  </a:txBody>
                  <a:tcPr/>
                </a:tc>
                <a:tc>
                  <a:txBody>
                    <a:bodyPr/>
                    <a:lstStyle/>
                    <a:p>
                      <a:r>
                        <a:rPr lang="en-US" altLang="zh-CN" sz="2000" dirty="0">
                          <a:latin typeface="Times New Roman Regular" panose="02020503050405090304" charset="0"/>
                          <a:cs typeface="Times New Roman Regular" panose="02020503050405090304" charset="0"/>
                        </a:rPr>
                        <a:t>0.07</a:t>
                      </a: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tc>
                  <a:txBody>
                    <a:bodyPr/>
                    <a:lstStyle/>
                    <a:p>
                      <a:endParaRPr lang="en-US" altLang="zh-CN" sz="2000" dirty="0">
                        <a:latin typeface="Times New Roman Regular" panose="02020503050405090304" charset="0"/>
                        <a:cs typeface="Times New Roman Regular" panose="02020503050405090304" charset="0"/>
                      </a:endParaRPr>
                    </a:p>
                  </a:txBody>
                  <a:tcPr/>
                </a:tc>
                <a:extLst>
                  <a:ext uri="{0D108BD9-81ED-4DB2-BD59-A6C34878D82A}">
                    <a16:rowId xmlns:a16="http://schemas.microsoft.com/office/drawing/2014/main" val="3498332704"/>
                  </a:ext>
                </a:extLst>
              </a:tr>
            </a:tbl>
          </a:graphicData>
        </a:graphic>
      </p:graphicFrame>
      <p:sp>
        <p:nvSpPr>
          <p:cNvPr id="10" name="TextBox 9">
            <a:extLst>
              <a:ext uri="{FF2B5EF4-FFF2-40B4-BE49-F238E27FC236}">
                <a16:creationId xmlns:a16="http://schemas.microsoft.com/office/drawing/2014/main" id="{2B04C74B-9E7A-3A48-8105-CEE83F47BAFF}"/>
              </a:ext>
            </a:extLst>
          </p:cNvPr>
          <p:cNvSpPr txBox="1"/>
          <p:nvPr/>
        </p:nvSpPr>
        <p:spPr>
          <a:xfrm>
            <a:off x="6579705" y="5536096"/>
            <a:ext cx="1467068" cy="400110"/>
          </a:xfrm>
          <a:prstGeom prst="rect">
            <a:avLst/>
          </a:prstGeom>
          <a:noFill/>
        </p:spPr>
        <p:txBody>
          <a:bodyPr wrap="none" rtlCol="0">
            <a:spAutoFit/>
          </a:bodyPr>
          <a:lstStyle/>
          <a:p>
            <a:r>
              <a:rPr lang="en-US" sz="2000" dirty="0" err="1">
                <a:latin typeface="KaiTi" panose="02010609060101010101" pitchFamily="49" charset="-122"/>
                <a:ea typeface="KaiTi" panose="02010609060101010101" pitchFamily="49" charset="-122"/>
              </a:rPr>
              <a:t>如何解读</a:t>
            </a:r>
            <a:r>
              <a:rPr lang="zh-CN" altLang="en-US" sz="2000" dirty="0">
                <a:latin typeface="KaiTi" panose="02010609060101010101" pitchFamily="49" charset="-122"/>
                <a:ea typeface="KaiTi" panose="02010609060101010101" pitchFamily="49" charset="-122"/>
              </a:rPr>
              <a:t>？</a:t>
            </a:r>
            <a:endParaRPr lang="en-CN"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11653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p:cNvGraphicFramePr>
            <a:graphicFrameLocks noGrp="1"/>
          </p:cNvGraphicFramePr>
          <p:nvPr>
            <p:extLst>
              <p:ext uri="{D42A27DB-BD31-4B8C-83A1-F6EECF244321}">
                <p14:modId xmlns:p14="http://schemas.microsoft.com/office/powerpoint/2010/main" val="2754269358"/>
              </p:ext>
            </p:extLst>
          </p:nvPr>
        </p:nvGraphicFramePr>
        <p:xfrm>
          <a:off x="861272" y="1063265"/>
          <a:ext cx="3303222" cy="2476494"/>
        </p:xfrm>
        <a:graphic>
          <a:graphicData uri="http://schemas.openxmlformats.org/drawingml/2006/table">
            <a:tbl>
              <a:tblPr bandRow="1">
                <a:tableStyleId>{85BE263C-DBD7-4A20-BB59-AAB30ACAA65A}</a:tableStyleId>
              </a:tblPr>
              <a:tblGrid>
                <a:gridCol w="550537">
                  <a:extLst>
                    <a:ext uri="{9D8B030D-6E8A-4147-A177-3AD203B41FA5}">
                      <a16:colId xmlns:a16="http://schemas.microsoft.com/office/drawing/2014/main" val="20000"/>
                    </a:ext>
                  </a:extLst>
                </a:gridCol>
                <a:gridCol w="550537">
                  <a:extLst>
                    <a:ext uri="{9D8B030D-6E8A-4147-A177-3AD203B41FA5}">
                      <a16:colId xmlns:a16="http://schemas.microsoft.com/office/drawing/2014/main" val="20001"/>
                    </a:ext>
                  </a:extLst>
                </a:gridCol>
                <a:gridCol w="550537">
                  <a:extLst>
                    <a:ext uri="{9D8B030D-6E8A-4147-A177-3AD203B41FA5}">
                      <a16:colId xmlns:a16="http://schemas.microsoft.com/office/drawing/2014/main" val="20002"/>
                    </a:ext>
                  </a:extLst>
                </a:gridCol>
                <a:gridCol w="550537">
                  <a:extLst>
                    <a:ext uri="{9D8B030D-6E8A-4147-A177-3AD203B41FA5}">
                      <a16:colId xmlns:a16="http://schemas.microsoft.com/office/drawing/2014/main" val="20003"/>
                    </a:ext>
                  </a:extLst>
                </a:gridCol>
                <a:gridCol w="550537">
                  <a:extLst>
                    <a:ext uri="{9D8B030D-6E8A-4147-A177-3AD203B41FA5}">
                      <a16:colId xmlns:a16="http://schemas.microsoft.com/office/drawing/2014/main" val="20004"/>
                    </a:ext>
                  </a:extLst>
                </a:gridCol>
                <a:gridCol w="550537">
                  <a:extLst>
                    <a:ext uri="{9D8B030D-6E8A-4147-A177-3AD203B41FA5}">
                      <a16:colId xmlns:a16="http://schemas.microsoft.com/office/drawing/2014/main" val="20005"/>
                    </a:ext>
                  </a:extLst>
                </a:gridCol>
              </a:tblGrid>
              <a:tr h="412749">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B</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0"/>
                  </a:ext>
                </a:extLst>
              </a:tr>
              <a:tr h="412749">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1"/>
                  </a:ext>
                </a:extLst>
              </a:tr>
              <a:tr h="412749">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B</a:t>
                      </a:r>
                    </a:p>
                  </a:txBody>
                  <a:tcPr/>
                </a:tc>
                <a:tc>
                  <a:txBody>
                    <a:bodyPr/>
                    <a:lstStyle/>
                    <a:p>
                      <a:r>
                        <a:rPr lang="en-US" altLang="zh-CN" sz="2000" dirty="0">
                          <a:latin typeface="Times New Roman Regular" panose="02020503050405090304" charset="0"/>
                          <a:cs typeface="Times New Roman Regular" panose="02020503050405090304" charset="0"/>
                        </a:rPr>
                        <a:t>B</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2"/>
                  </a:ext>
                </a:extLst>
              </a:tr>
              <a:tr h="412749">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3"/>
                  </a:ext>
                </a:extLst>
              </a:tr>
              <a:tr h="412749">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B</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4"/>
                  </a:ext>
                </a:extLst>
              </a:tr>
              <a:tr h="412749">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tc>
                  <a:txBody>
                    <a:bodyPr/>
                    <a:lstStyle/>
                    <a:p>
                      <a:r>
                        <a:rPr lang="en-US" altLang="zh-CN" sz="200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791698" y="435627"/>
            <a:ext cx="1997075" cy="39878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Observed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Objects</a:t>
            </a:r>
          </a:p>
        </p:txBody>
      </p:sp>
      <p:graphicFrame>
        <p:nvGraphicFramePr>
          <p:cNvPr id="8" name="Table 7"/>
          <p:cNvGraphicFramePr>
            <a:graphicFrameLocks noGrp="1"/>
          </p:cNvGraphicFramePr>
          <p:nvPr>
            <p:extLst>
              <p:ext uri="{D42A27DB-BD31-4B8C-83A1-F6EECF244321}">
                <p14:modId xmlns:p14="http://schemas.microsoft.com/office/powerpoint/2010/main" val="2690070271"/>
              </p:ext>
            </p:extLst>
          </p:nvPr>
        </p:nvGraphicFramePr>
        <p:xfrm>
          <a:off x="4828418" y="1063265"/>
          <a:ext cx="3199090" cy="2496261"/>
        </p:xfrm>
        <a:graphic>
          <a:graphicData uri="http://schemas.openxmlformats.org/drawingml/2006/table">
            <a:tbl>
              <a:tblPr bandRow="1">
                <a:tableStyleId>{93296810-A885-4BE3-A3E7-6D5BEEA58F35}</a:tableStyleId>
              </a:tblPr>
              <a:tblGrid>
                <a:gridCol w="446405">
                  <a:extLst>
                    <a:ext uri="{9D8B030D-6E8A-4147-A177-3AD203B41FA5}">
                      <a16:colId xmlns:a16="http://schemas.microsoft.com/office/drawing/2014/main" val="20000"/>
                    </a:ext>
                  </a:extLst>
                </a:gridCol>
                <a:gridCol w="550537">
                  <a:extLst>
                    <a:ext uri="{9D8B030D-6E8A-4147-A177-3AD203B41FA5}">
                      <a16:colId xmlns:a16="http://schemas.microsoft.com/office/drawing/2014/main" val="20001"/>
                    </a:ext>
                  </a:extLst>
                </a:gridCol>
                <a:gridCol w="550537">
                  <a:extLst>
                    <a:ext uri="{9D8B030D-6E8A-4147-A177-3AD203B41FA5}">
                      <a16:colId xmlns:a16="http://schemas.microsoft.com/office/drawing/2014/main" val="20002"/>
                    </a:ext>
                  </a:extLst>
                </a:gridCol>
                <a:gridCol w="550537">
                  <a:extLst>
                    <a:ext uri="{9D8B030D-6E8A-4147-A177-3AD203B41FA5}">
                      <a16:colId xmlns:a16="http://schemas.microsoft.com/office/drawing/2014/main" val="20003"/>
                    </a:ext>
                  </a:extLst>
                </a:gridCol>
                <a:gridCol w="550537">
                  <a:extLst>
                    <a:ext uri="{9D8B030D-6E8A-4147-A177-3AD203B41FA5}">
                      <a16:colId xmlns:a16="http://schemas.microsoft.com/office/drawing/2014/main" val="20004"/>
                    </a:ext>
                  </a:extLst>
                </a:gridCol>
                <a:gridCol w="550537">
                  <a:extLst>
                    <a:ext uri="{9D8B030D-6E8A-4147-A177-3AD203B41FA5}">
                      <a16:colId xmlns:a16="http://schemas.microsoft.com/office/drawing/2014/main" val="20005"/>
                    </a:ext>
                  </a:extLst>
                </a:gridCol>
              </a:tblGrid>
              <a:tr h="432516">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0"/>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1"/>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2"/>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3"/>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4"/>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5"/>
                  </a:ext>
                </a:extLst>
              </a:tr>
            </a:tbl>
          </a:graphicData>
        </a:graphic>
      </p:graphicFrame>
      <p:sp>
        <p:nvSpPr>
          <p:cNvPr id="9" name="TextBox 8"/>
          <p:cNvSpPr txBox="1"/>
          <p:nvPr/>
        </p:nvSpPr>
        <p:spPr>
          <a:xfrm>
            <a:off x="4748905" y="415971"/>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P1</a:t>
            </a:r>
          </a:p>
        </p:txBody>
      </p:sp>
      <p:graphicFrame>
        <p:nvGraphicFramePr>
          <p:cNvPr id="10" name="Table 9"/>
          <p:cNvGraphicFramePr>
            <a:graphicFrameLocks noGrp="1"/>
          </p:cNvGraphicFramePr>
          <p:nvPr>
            <p:extLst>
              <p:ext uri="{D42A27DB-BD31-4B8C-83A1-F6EECF244321}">
                <p14:modId xmlns:p14="http://schemas.microsoft.com/office/powerpoint/2010/main" val="566625266"/>
              </p:ext>
            </p:extLst>
          </p:nvPr>
        </p:nvGraphicFramePr>
        <p:xfrm>
          <a:off x="8570843" y="1043498"/>
          <a:ext cx="3199090" cy="2496261"/>
        </p:xfrm>
        <a:graphic>
          <a:graphicData uri="http://schemas.openxmlformats.org/drawingml/2006/table">
            <a:tbl>
              <a:tblPr bandRow="1">
                <a:tableStyleId>{7DF18680-E054-41AD-8BC1-D1AEF772440D}</a:tableStyleId>
              </a:tblPr>
              <a:tblGrid>
                <a:gridCol w="446405">
                  <a:extLst>
                    <a:ext uri="{9D8B030D-6E8A-4147-A177-3AD203B41FA5}">
                      <a16:colId xmlns:a16="http://schemas.microsoft.com/office/drawing/2014/main" val="20000"/>
                    </a:ext>
                  </a:extLst>
                </a:gridCol>
                <a:gridCol w="550537">
                  <a:extLst>
                    <a:ext uri="{9D8B030D-6E8A-4147-A177-3AD203B41FA5}">
                      <a16:colId xmlns:a16="http://schemas.microsoft.com/office/drawing/2014/main" val="20001"/>
                    </a:ext>
                  </a:extLst>
                </a:gridCol>
                <a:gridCol w="550537">
                  <a:extLst>
                    <a:ext uri="{9D8B030D-6E8A-4147-A177-3AD203B41FA5}">
                      <a16:colId xmlns:a16="http://schemas.microsoft.com/office/drawing/2014/main" val="20002"/>
                    </a:ext>
                  </a:extLst>
                </a:gridCol>
                <a:gridCol w="550537">
                  <a:extLst>
                    <a:ext uri="{9D8B030D-6E8A-4147-A177-3AD203B41FA5}">
                      <a16:colId xmlns:a16="http://schemas.microsoft.com/office/drawing/2014/main" val="20003"/>
                    </a:ext>
                  </a:extLst>
                </a:gridCol>
                <a:gridCol w="550537">
                  <a:extLst>
                    <a:ext uri="{9D8B030D-6E8A-4147-A177-3AD203B41FA5}">
                      <a16:colId xmlns:a16="http://schemas.microsoft.com/office/drawing/2014/main" val="20004"/>
                    </a:ext>
                  </a:extLst>
                </a:gridCol>
                <a:gridCol w="550537">
                  <a:extLst>
                    <a:ext uri="{9D8B030D-6E8A-4147-A177-3AD203B41FA5}">
                      <a16:colId xmlns:a16="http://schemas.microsoft.com/office/drawing/2014/main" val="20005"/>
                    </a:ext>
                  </a:extLst>
                </a:gridCol>
              </a:tblGrid>
              <a:tr h="432516">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0"/>
                  </a:ext>
                </a:extLst>
              </a:tr>
              <a:tr h="412749">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1"/>
                  </a:ext>
                </a:extLst>
              </a:tr>
              <a:tr h="412749">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2"/>
                  </a:ext>
                </a:extLst>
              </a:tr>
              <a:tr h="412749">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3"/>
                  </a:ext>
                </a:extLst>
              </a:tr>
              <a:tr h="412749">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4"/>
                  </a:ext>
                </a:extLst>
              </a:tr>
              <a:tr h="412749">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5"/>
                  </a:ext>
                </a:extLst>
              </a:tr>
            </a:tbl>
          </a:graphicData>
        </a:graphic>
      </p:graphicFrame>
      <p:sp>
        <p:nvSpPr>
          <p:cNvPr id="11" name="TextBox 10"/>
          <p:cNvSpPr txBox="1"/>
          <p:nvPr/>
        </p:nvSpPr>
        <p:spPr>
          <a:xfrm>
            <a:off x="8491330" y="396204"/>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P2</a:t>
            </a:r>
          </a:p>
        </p:txBody>
      </p:sp>
      <p:graphicFrame>
        <p:nvGraphicFramePr>
          <p:cNvPr id="12" name="Table 11"/>
          <p:cNvGraphicFramePr>
            <a:graphicFrameLocks noGrp="1"/>
          </p:cNvGraphicFramePr>
          <p:nvPr>
            <p:extLst>
              <p:ext uri="{D42A27DB-BD31-4B8C-83A1-F6EECF244321}">
                <p14:modId xmlns:p14="http://schemas.microsoft.com/office/powerpoint/2010/main" val="3522675998"/>
              </p:ext>
            </p:extLst>
          </p:nvPr>
        </p:nvGraphicFramePr>
        <p:xfrm>
          <a:off x="871211" y="4260693"/>
          <a:ext cx="3199090" cy="2496261"/>
        </p:xfrm>
        <a:graphic>
          <a:graphicData uri="http://schemas.openxmlformats.org/drawingml/2006/table">
            <a:tbl>
              <a:tblPr bandRow="1">
                <a:tableStyleId>{7DF18680-E054-41AD-8BC1-D1AEF772440D}</a:tableStyleId>
              </a:tblPr>
              <a:tblGrid>
                <a:gridCol w="446405">
                  <a:extLst>
                    <a:ext uri="{9D8B030D-6E8A-4147-A177-3AD203B41FA5}">
                      <a16:colId xmlns:a16="http://schemas.microsoft.com/office/drawing/2014/main" val="20000"/>
                    </a:ext>
                  </a:extLst>
                </a:gridCol>
                <a:gridCol w="550537">
                  <a:extLst>
                    <a:ext uri="{9D8B030D-6E8A-4147-A177-3AD203B41FA5}">
                      <a16:colId xmlns:a16="http://schemas.microsoft.com/office/drawing/2014/main" val="20001"/>
                    </a:ext>
                  </a:extLst>
                </a:gridCol>
                <a:gridCol w="550537">
                  <a:extLst>
                    <a:ext uri="{9D8B030D-6E8A-4147-A177-3AD203B41FA5}">
                      <a16:colId xmlns:a16="http://schemas.microsoft.com/office/drawing/2014/main" val="20002"/>
                    </a:ext>
                  </a:extLst>
                </a:gridCol>
                <a:gridCol w="550537">
                  <a:extLst>
                    <a:ext uri="{9D8B030D-6E8A-4147-A177-3AD203B41FA5}">
                      <a16:colId xmlns:a16="http://schemas.microsoft.com/office/drawing/2014/main" val="20003"/>
                    </a:ext>
                  </a:extLst>
                </a:gridCol>
                <a:gridCol w="550537">
                  <a:extLst>
                    <a:ext uri="{9D8B030D-6E8A-4147-A177-3AD203B41FA5}">
                      <a16:colId xmlns:a16="http://schemas.microsoft.com/office/drawing/2014/main" val="20004"/>
                    </a:ext>
                  </a:extLst>
                </a:gridCol>
                <a:gridCol w="550537">
                  <a:extLst>
                    <a:ext uri="{9D8B030D-6E8A-4147-A177-3AD203B41FA5}">
                      <a16:colId xmlns:a16="http://schemas.microsoft.com/office/drawing/2014/main" val="20005"/>
                    </a:ext>
                  </a:extLst>
                </a:gridCol>
              </a:tblGrid>
              <a:tr h="432516">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0"/>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1"/>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2"/>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3"/>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4"/>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5"/>
                  </a:ext>
                </a:extLst>
              </a:tr>
            </a:tbl>
          </a:graphicData>
        </a:graphic>
      </p:graphicFrame>
      <p:sp>
        <p:nvSpPr>
          <p:cNvPr id="13" name="TextBox 12"/>
          <p:cNvSpPr txBox="1"/>
          <p:nvPr/>
        </p:nvSpPr>
        <p:spPr>
          <a:xfrm>
            <a:off x="791698" y="3739748"/>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P3</a:t>
            </a:r>
          </a:p>
        </p:txBody>
      </p:sp>
      <p:graphicFrame>
        <p:nvGraphicFramePr>
          <p:cNvPr id="14" name="Table 13"/>
          <p:cNvGraphicFramePr>
            <a:graphicFrameLocks noGrp="1"/>
          </p:cNvGraphicFramePr>
          <p:nvPr>
            <p:extLst>
              <p:ext uri="{D42A27DB-BD31-4B8C-83A1-F6EECF244321}">
                <p14:modId xmlns:p14="http://schemas.microsoft.com/office/powerpoint/2010/main" val="1989922924"/>
              </p:ext>
            </p:extLst>
          </p:nvPr>
        </p:nvGraphicFramePr>
        <p:xfrm>
          <a:off x="4828418" y="4260693"/>
          <a:ext cx="3199090" cy="2496261"/>
        </p:xfrm>
        <a:graphic>
          <a:graphicData uri="http://schemas.openxmlformats.org/drawingml/2006/table">
            <a:tbl>
              <a:tblPr bandRow="1">
                <a:tableStyleId>{7DF18680-E054-41AD-8BC1-D1AEF772440D}</a:tableStyleId>
              </a:tblPr>
              <a:tblGrid>
                <a:gridCol w="446405">
                  <a:extLst>
                    <a:ext uri="{9D8B030D-6E8A-4147-A177-3AD203B41FA5}">
                      <a16:colId xmlns:a16="http://schemas.microsoft.com/office/drawing/2014/main" val="20000"/>
                    </a:ext>
                  </a:extLst>
                </a:gridCol>
                <a:gridCol w="550537">
                  <a:extLst>
                    <a:ext uri="{9D8B030D-6E8A-4147-A177-3AD203B41FA5}">
                      <a16:colId xmlns:a16="http://schemas.microsoft.com/office/drawing/2014/main" val="20001"/>
                    </a:ext>
                  </a:extLst>
                </a:gridCol>
                <a:gridCol w="550537">
                  <a:extLst>
                    <a:ext uri="{9D8B030D-6E8A-4147-A177-3AD203B41FA5}">
                      <a16:colId xmlns:a16="http://schemas.microsoft.com/office/drawing/2014/main" val="20002"/>
                    </a:ext>
                  </a:extLst>
                </a:gridCol>
                <a:gridCol w="550537">
                  <a:extLst>
                    <a:ext uri="{9D8B030D-6E8A-4147-A177-3AD203B41FA5}">
                      <a16:colId xmlns:a16="http://schemas.microsoft.com/office/drawing/2014/main" val="20003"/>
                    </a:ext>
                  </a:extLst>
                </a:gridCol>
                <a:gridCol w="550537">
                  <a:extLst>
                    <a:ext uri="{9D8B030D-6E8A-4147-A177-3AD203B41FA5}">
                      <a16:colId xmlns:a16="http://schemas.microsoft.com/office/drawing/2014/main" val="20004"/>
                    </a:ext>
                  </a:extLst>
                </a:gridCol>
                <a:gridCol w="550537">
                  <a:extLst>
                    <a:ext uri="{9D8B030D-6E8A-4147-A177-3AD203B41FA5}">
                      <a16:colId xmlns:a16="http://schemas.microsoft.com/office/drawing/2014/main" val="20005"/>
                    </a:ext>
                  </a:extLst>
                </a:gridCol>
              </a:tblGrid>
              <a:tr h="432516">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0"/>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1"/>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2"/>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3"/>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4"/>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5"/>
                  </a:ext>
                </a:extLst>
              </a:tr>
            </a:tbl>
          </a:graphicData>
        </a:graphic>
      </p:graphicFrame>
      <p:sp>
        <p:nvSpPr>
          <p:cNvPr id="15" name="TextBox 14"/>
          <p:cNvSpPr txBox="1"/>
          <p:nvPr/>
        </p:nvSpPr>
        <p:spPr>
          <a:xfrm>
            <a:off x="4748905" y="3739748"/>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P4</a:t>
            </a:r>
          </a:p>
        </p:txBody>
      </p:sp>
      <p:graphicFrame>
        <p:nvGraphicFramePr>
          <p:cNvPr id="16" name="Table 15"/>
          <p:cNvGraphicFramePr>
            <a:graphicFrameLocks noGrp="1"/>
          </p:cNvGraphicFramePr>
          <p:nvPr>
            <p:extLst>
              <p:ext uri="{D42A27DB-BD31-4B8C-83A1-F6EECF244321}">
                <p14:modId xmlns:p14="http://schemas.microsoft.com/office/powerpoint/2010/main" val="2298371769"/>
              </p:ext>
            </p:extLst>
          </p:nvPr>
        </p:nvGraphicFramePr>
        <p:xfrm>
          <a:off x="8570843" y="4260693"/>
          <a:ext cx="3199090" cy="2496261"/>
        </p:xfrm>
        <a:graphic>
          <a:graphicData uri="http://schemas.openxmlformats.org/drawingml/2006/table">
            <a:tbl>
              <a:tblPr bandRow="1">
                <a:tableStyleId>{7DF18680-E054-41AD-8BC1-D1AEF772440D}</a:tableStyleId>
              </a:tblPr>
              <a:tblGrid>
                <a:gridCol w="446405">
                  <a:extLst>
                    <a:ext uri="{9D8B030D-6E8A-4147-A177-3AD203B41FA5}">
                      <a16:colId xmlns:a16="http://schemas.microsoft.com/office/drawing/2014/main" val="20000"/>
                    </a:ext>
                  </a:extLst>
                </a:gridCol>
                <a:gridCol w="550537">
                  <a:extLst>
                    <a:ext uri="{9D8B030D-6E8A-4147-A177-3AD203B41FA5}">
                      <a16:colId xmlns:a16="http://schemas.microsoft.com/office/drawing/2014/main" val="20001"/>
                    </a:ext>
                  </a:extLst>
                </a:gridCol>
                <a:gridCol w="550537">
                  <a:extLst>
                    <a:ext uri="{9D8B030D-6E8A-4147-A177-3AD203B41FA5}">
                      <a16:colId xmlns:a16="http://schemas.microsoft.com/office/drawing/2014/main" val="20002"/>
                    </a:ext>
                  </a:extLst>
                </a:gridCol>
                <a:gridCol w="550537">
                  <a:extLst>
                    <a:ext uri="{9D8B030D-6E8A-4147-A177-3AD203B41FA5}">
                      <a16:colId xmlns:a16="http://schemas.microsoft.com/office/drawing/2014/main" val="20003"/>
                    </a:ext>
                  </a:extLst>
                </a:gridCol>
                <a:gridCol w="550537">
                  <a:extLst>
                    <a:ext uri="{9D8B030D-6E8A-4147-A177-3AD203B41FA5}">
                      <a16:colId xmlns:a16="http://schemas.microsoft.com/office/drawing/2014/main" val="20004"/>
                    </a:ext>
                  </a:extLst>
                </a:gridCol>
                <a:gridCol w="550537">
                  <a:extLst>
                    <a:ext uri="{9D8B030D-6E8A-4147-A177-3AD203B41FA5}">
                      <a16:colId xmlns:a16="http://schemas.microsoft.com/office/drawing/2014/main" val="20005"/>
                    </a:ext>
                  </a:extLst>
                </a:gridCol>
              </a:tblGrid>
              <a:tr h="432516">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0"/>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1"/>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2"/>
                  </a:ext>
                </a:extLst>
              </a:tr>
              <a:tr h="412749">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tc>
                  <a:txBody>
                    <a:bodyPr/>
                    <a:lstStyle/>
                    <a:p>
                      <a:r>
                        <a:rPr lang="en-US" altLang="zh-CN" sz="2000" b="0" dirty="0">
                          <a:latin typeface="Times New Roman Regular" panose="02020503050405090304" charset="0"/>
                          <a:cs typeface="Times New Roman Regular" panose="02020503050405090304" charset="0"/>
                        </a:rPr>
                        <a:t>G</a:t>
                      </a:r>
                    </a:p>
                  </a:txBody>
                  <a:tcPr/>
                </a:tc>
                <a:extLst>
                  <a:ext uri="{0D108BD9-81ED-4DB2-BD59-A6C34878D82A}">
                    <a16:rowId xmlns:a16="http://schemas.microsoft.com/office/drawing/2014/main" val="10003"/>
                  </a:ext>
                </a:extLst>
              </a:tr>
              <a:tr h="412749">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4"/>
                  </a:ext>
                </a:extLst>
              </a:tr>
              <a:tr h="412749">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tc>
                  <a:txBody>
                    <a:bodyPr/>
                    <a:lstStyle/>
                    <a:p>
                      <a:r>
                        <a:rPr lang="en-US" altLang="zh-CN" sz="2000" b="0" dirty="0">
                          <a:latin typeface="Times New Roman Regular" panose="02020503050405090304" charset="0"/>
                          <a:cs typeface="Times New Roman Regular" panose="02020503050405090304" charset="0"/>
                        </a:rPr>
                        <a:t>B</a:t>
                      </a:r>
                    </a:p>
                  </a:txBody>
                  <a:tcPr/>
                </a:tc>
                <a:extLst>
                  <a:ext uri="{0D108BD9-81ED-4DB2-BD59-A6C34878D82A}">
                    <a16:rowId xmlns:a16="http://schemas.microsoft.com/office/drawing/2014/main" val="10005"/>
                  </a:ext>
                </a:extLst>
              </a:tr>
            </a:tbl>
          </a:graphicData>
        </a:graphic>
      </p:graphicFrame>
      <p:sp>
        <p:nvSpPr>
          <p:cNvPr id="17" name="TextBox 16"/>
          <p:cNvSpPr txBox="1"/>
          <p:nvPr/>
        </p:nvSpPr>
        <p:spPr>
          <a:xfrm>
            <a:off x="8491330" y="3739748"/>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ssolve">
                                      <p:cBhvr>
                                        <p:cTn id="39" dur="500"/>
                                        <p:tgtEl>
                                          <p:spTgt spid="17"/>
                                        </p:tgtEl>
                                      </p:cBhvr>
                                    </p:animEffect>
                                  </p:childTnLst>
                                </p:cTn>
                              </p:par>
                              <p:par>
                                <p:cTn id="40" presetID="9"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503050405090304" charset="0"/>
                <a:cs typeface="Times New Roman Regular" panose="02020503050405090304" charset="0"/>
              </a:rPr>
              <a:t>Question</a:t>
            </a:r>
          </a:p>
        </p:txBody>
      </p:sp>
      <p:graphicFrame>
        <p:nvGraphicFramePr>
          <p:cNvPr id="4" name="Table 4"/>
          <p:cNvGraphicFramePr>
            <a:graphicFrameLocks noGrp="1"/>
          </p:cNvGraphicFramePr>
          <p:nvPr>
            <p:ph idx="1"/>
            <p:custDataLst>
              <p:tags r:id="rId1"/>
            </p:custDataLst>
            <p:extLst>
              <p:ext uri="{D42A27DB-BD31-4B8C-83A1-F6EECF244321}">
                <p14:modId xmlns:p14="http://schemas.microsoft.com/office/powerpoint/2010/main" val="2296509007"/>
              </p:ext>
            </p:extLst>
          </p:nvPr>
        </p:nvGraphicFramePr>
        <p:xfrm>
          <a:off x="2677009" y="2514738"/>
          <a:ext cx="2655336" cy="2565844"/>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20000"/>
                    </a:ext>
                  </a:extLst>
                </a:gridCol>
                <a:gridCol w="663834">
                  <a:extLst>
                    <a:ext uri="{9D8B030D-6E8A-4147-A177-3AD203B41FA5}">
                      <a16:colId xmlns:a16="http://schemas.microsoft.com/office/drawing/2014/main" val="20001"/>
                    </a:ext>
                  </a:extLst>
                </a:gridCol>
                <a:gridCol w="663834">
                  <a:extLst>
                    <a:ext uri="{9D8B030D-6E8A-4147-A177-3AD203B41FA5}">
                      <a16:colId xmlns:a16="http://schemas.microsoft.com/office/drawing/2014/main" val="20002"/>
                    </a:ext>
                  </a:extLst>
                </a:gridCol>
                <a:gridCol w="663834">
                  <a:extLst>
                    <a:ext uri="{9D8B030D-6E8A-4147-A177-3AD203B41FA5}">
                      <a16:colId xmlns:a16="http://schemas.microsoft.com/office/drawing/2014/main" val="20003"/>
                    </a:ext>
                  </a:extLst>
                </a:gridCol>
              </a:tblGrid>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3191">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308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graphicFrame>
        <p:nvGraphicFramePr>
          <p:cNvPr id="5" name="Table 4"/>
          <p:cNvGraphicFramePr/>
          <p:nvPr>
            <p:custDataLst>
              <p:tags r:id="rId2"/>
            </p:custDataLst>
            <p:extLst>
              <p:ext uri="{D42A27DB-BD31-4B8C-83A1-F6EECF244321}">
                <p14:modId xmlns:p14="http://schemas.microsoft.com/office/powerpoint/2010/main" val="3363773757"/>
              </p:ext>
            </p:extLst>
          </p:nvPr>
        </p:nvGraphicFramePr>
        <p:xfrm>
          <a:off x="6431489" y="2514877"/>
          <a:ext cx="2655336" cy="2566014"/>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20000"/>
                    </a:ext>
                  </a:extLst>
                </a:gridCol>
                <a:gridCol w="663834">
                  <a:extLst>
                    <a:ext uri="{9D8B030D-6E8A-4147-A177-3AD203B41FA5}">
                      <a16:colId xmlns:a16="http://schemas.microsoft.com/office/drawing/2014/main" val="20001"/>
                    </a:ext>
                  </a:extLst>
                </a:gridCol>
                <a:gridCol w="663834">
                  <a:extLst>
                    <a:ext uri="{9D8B030D-6E8A-4147-A177-3AD203B41FA5}">
                      <a16:colId xmlns:a16="http://schemas.microsoft.com/office/drawing/2014/main" val="20002"/>
                    </a:ext>
                  </a:extLst>
                </a:gridCol>
                <a:gridCol w="663834">
                  <a:extLst>
                    <a:ext uri="{9D8B030D-6E8A-4147-A177-3AD203B41FA5}">
                      <a16:colId xmlns:a16="http://schemas.microsoft.com/office/drawing/2014/main" val="20003"/>
                    </a:ext>
                  </a:extLst>
                </a:gridCol>
              </a:tblGrid>
              <a:tr h="554514">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0286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0292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478743a-37c6-4616-a53d-12d4262662ce}"/>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ac3ded13-c43d-4a50-aeb3-a2f7721572b6}"/>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b14c8a1e-3ca5-43ae-9dda-65fe50d9191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{F72D0E40-71F6-C946-A9F7-24E9B8220502}tf10001058</Template>
  <TotalTime>190</TotalTime>
  <Words>995</Words>
  <Application>Microsoft Office PowerPoint</Application>
  <PresentationFormat>宽屏</PresentationFormat>
  <Paragraphs>565</Paragraphs>
  <Slides>32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KaiTi</vt:lpstr>
      <vt:lpstr>Microsoft YaHei Light</vt:lpstr>
      <vt:lpstr>Times New Roman Regular</vt:lpstr>
      <vt:lpstr>SimSun</vt:lpstr>
      <vt:lpstr>Arial</vt:lpstr>
      <vt:lpstr>Calibri</vt:lpstr>
      <vt:lpstr>Calibri Light</vt:lpstr>
      <vt:lpstr>Cambria Math</vt:lpstr>
      <vt:lpstr>Helvetica</vt:lpstr>
      <vt:lpstr>Times New Roman</vt:lpstr>
      <vt:lpstr>Celestial</vt:lpstr>
      <vt:lpstr>人工智能核心能力培养  — Lecture 04  </vt:lpstr>
      <vt:lpstr>review</vt:lpstr>
      <vt:lpstr>PowerPoint 演示文稿</vt:lpstr>
      <vt:lpstr>PowerPoint 演示文稿</vt:lpstr>
      <vt:lpstr>评测指标 Evaluation and metric</vt:lpstr>
      <vt:lpstr>How to evaluate?</vt:lpstr>
      <vt:lpstr>PowerPoint 演示文稿</vt:lpstr>
      <vt:lpstr>PowerPoint 演示文稿</vt:lpstr>
      <vt:lpstr>Question</vt:lpstr>
      <vt:lpstr>Auc for very unbalanced data </vt:lpstr>
      <vt:lpstr>Question</vt:lpstr>
      <vt:lpstr>PowerPoint 演示文稿</vt:lpstr>
      <vt:lpstr>Overfitting &amp; Underfitting</vt:lpstr>
      <vt:lpstr>Outliner</vt:lpstr>
      <vt:lpstr>Bias and Variance</vt:lpstr>
      <vt:lpstr>PowerPoint 演示文稿</vt:lpstr>
      <vt:lpstr>Train, validation, test</vt:lpstr>
      <vt:lpstr>Train, validation, test</vt:lpstr>
      <vt:lpstr>PowerPoint 演示文稿</vt:lpstr>
      <vt:lpstr>Feature scaling </vt:lpstr>
      <vt:lpstr>数值归一化和标准化 Normalization and standardized </vt:lpstr>
      <vt:lpstr>Max-min scalar (normalize)</vt:lpstr>
      <vt:lpstr>PowerPoint 演示文稿</vt:lpstr>
      <vt:lpstr>The problem from homwwork: One-hot coding</vt:lpstr>
      <vt:lpstr>Categorical &amp; Numerical</vt:lpstr>
      <vt:lpstr>PowerPoint 演示文稿</vt:lpstr>
      <vt:lpstr>Why it counts?</vt:lpstr>
      <vt:lpstr>One-Hot and Embedding</vt:lpstr>
      <vt:lpstr>Programminig 04-01</vt:lpstr>
      <vt:lpstr>PowerPoint 演示文稿</vt:lpstr>
      <vt:lpstr>Programming-04-02  Linear regression principle and method </vt:lpstr>
      <vt:lpstr>Programming – 04- 02 Binary classification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人工智能核心能力培养 — Lecture 04  Metric, Evaluation, data preprocessing</dc:title>
  <dc:creator>gao minquan</dc:creator>
  <cp:lastModifiedBy>zhangyu</cp:lastModifiedBy>
  <cp:revision>20</cp:revision>
  <dcterms:created xsi:type="dcterms:W3CDTF">2021-05-06T08:57:11Z</dcterms:created>
  <dcterms:modified xsi:type="dcterms:W3CDTF">2021-05-07T06:05:00Z</dcterms:modified>
</cp:coreProperties>
</file>